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2" r:id="rId6"/>
  </p:sldMasterIdLst>
  <p:notesMasterIdLst>
    <p:notesMasterId r:id="rId11"/>
  </p:notesMasterIdLst>
  <p:handoutMasterIdLst>
    <p:handoutMasterId r:id="rId12"/>
  </p:handoutMasterIdLst>
  <p:sldIdLst>
    <p:sldId id="256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ja Salo" initials="MS" lastIdx="1" clrIdx="0">
    <p:extLst>
      <p:ext uri="{19B8F6BF-5375-455C-9EA6-DF929625EA0E}">
        <p15:presenceInfo xmlns:p15="http://schemas.microsoft.com/office/powerpoint/2012/main" xmlns="" userId="Mirja Sa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5"/>
    <p:restoredTop sz="75602" autoAdjust="0"/>
  </p:normalViewPr>
  <p:slideViewPr>
    <p:cSldViewPr snapToGrid="0" snapToObjects="1">
      <p:cViewPr>
        <p:scale>
          <a:sx n="93" d="100"/>
          <a:sy n="93" d="100"/>
        </p:scale>
        <p:origin x="-1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28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B8586C6-68B2-C940-AFA4-6AD8D66438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B4852C-CA90-A947-A403-56F110C84C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F1C77-CA32-4D4E-9778-85C4A3BC0F46}" type="datetimeFigureOut">
              <a:rPr lang="fi-FI" smtClean="0"/>
              <a:t>16.1.2020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883BFD-62C4-6349-B9AA-7595006084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0A5EA2-575B-C64E-9588-E2E27CDA91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5D7F8-1F74-0F4D-A93E-9687EC286E9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853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85DC-48D3-7D44-9512-1DEAF01FE43C}" type="datetimeFigureOut">
              <a:rPr lang="fi-FI" smtClean="0"/>
              <a:t>16.1.2020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155AA-C3F3-B84F-8B8A-E52AE6ACC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85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Hi </a:t>
            </a:r>
            <a:r>
              <a:rPr lang="fi-FI" dirty="0" err="1"/>
              <a:t>I’m</a:t>
            </a:r>
            <a:r>
              <a:rPr lang="fi-FI" dirty="0"/>
              <a:t> Mirja Salo and I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, </a:t>
            </a:r>
            <a:r>
              <a:rPr lang="fi-FI" dirty="0" err="1"/>
              <a:t>from</a:t>
            </a:r>
            <a:r>
              <a:rPr lang="fi-FI" dirty="0"/>
              <a:t> Finland. I </a:t>
            </a:r>
            <a:r>
              <a:rPr lang="fi-FI" dirty="0" err="1"/>
              <a:t>work</a:t>
            </a:r>
            <a:r>
              <a:rPr lang="fi-FI" dirty="0"/>
              <a:t> in </a:t>
            </a:r>
            <a:r>
              <a:rPr lang="en-US" sz="1200" dirty="0" err="1"/>
              <a:t>Krits</a:t>
            </a:r>
            <a:r>
              <a:rPr lang="en-US" sz="1200" dirty="0"/>
              <a:t>, </a:t>
            </a:r>
            <a:r>
              <a:rPr lang="en-US" sz="1200" dirty="0" err="1"/>
              <a:t>wich</a:t>
            </a:r>
            <a:r>
              <a:rPr lang="en-US" sz="1200" dirty="0"/>
              <a:t> stands for Finnish Foundation for Supporting Ex-offenders. I have been the project manager in action for youth.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155AA-C3F3-B84F-8B8A-E52AE6ACC2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87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Myself</a:t>
            </a:r>
            <a:r>
              <a:rPr lang="fi-FI" dirty="0"/>
              <a:t> and Kimmo Gustafsson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developed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in </a:t>
            </a:r>
            <a:r>
              <a:rPr lang="fi-FI" dirty="0" err="1"/>
              <a:t>cooperation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stakeholders</a:t>
            </a:r>
            <a:r>
              <a:rPr lang="fi-FI" dirty="0"/>
              <a:t> of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Criminal</a:t>
            </a:r>
            <a:r>
              <a:rPr lang="fi-FI" dirty="0"/>
              <a:t> </a:t>
            </a:r>
            <a:r>
              <a:rPr lang="fi-FI" dirty="0" err="1"/>
              <a:t>sanctions</a:t>
            </a:r>
            <a:r>
              <a:rPr lang="fi-FI" dirty="0"/>
              <a:t> </a:t>
            </a:r>
            <a:r>
              <a:rPr lang="fi-FI" dirty="0" err="1"/>
              <a:t>agency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significant</a:t>
            </a:r>
            <a:r>
              <a:rPr lang="fi-FI" dirty="0"/>
              <a:t>.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moment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ones</a:t>
            </a:r>
            <a:r>
              <a:rPr lang="fi-FI" dirty="0"/>
              <a:t> in Finland to </a:t>
            </a:r>
            <a:r>
              <a:rPr lang="fi-FI" dirty="0" err="1"/>
              <a:t>provide</a:t>
            </a:r>
            <a:r>
              <a:rPr lang="fi-FI" dirty="0"/>
              <a:t> </a:t>
            </a:r>
            <a:r>
              <a:rPr lang="fi-FI" dirty="0" err="1"/>
              <a:t>such</a:t>
            </a:r>
            <a:r>
              <a:rPr lang="fi-FI" dirty="0"/>
              <a:t> a </a:t>
            </a:r>
            <a:r>
              <a:rPr lang="fi-FI" dirty="0" err="1"/>
              <a:t>support</a:t>
            </a:r>
            <a:r>
              <a:rPr lang="fi-FI" dirty="0"/>
              <a:t>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target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age</a:t>
            </a:r>
            <a:r>
              <a:rPr lang="fi-FI" dirty="0"/>
              <a:t>.. In Finland person </a:t>
            </a:r>
            <a:r>
              <a:rPr lang="fi-FI" dirty="0" err="1"/>
              <a:t>under</a:t>
            </a:r>
            <a:r>
              <a:rPr lang="fi-FI" dirty="0"/>
              <a:t> 15 </a:t>
            </a:r>
            <a:r>
              <a:rPr lang="fi-FI" dirty="0" err="1"/>
              <a:t>years</a:t>
            </a:r>
            <a:r>
              <a:rPr lang="fi-FI" dirty="0"/>
              <a:t> of </a:t>
            </a:r>
            <a:r>
              <a:rPr lang="fi-FI" dirty="0" err="1"/>
              <a:t>age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concidered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a </a:t>
            </a:r>
            <a:r>
              <a:rPr lang="fi-FI" dirty="0" err="1"/>
              <a:t>court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person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sentenced</a:t>
            </a:r>
            <a:r>
              <a:rPr lang="fi-FI" dirty="0"/>
              <a:t> to a </a:t>
            </a:r>
            <a:r>
              <a:rPr lang="fi-FI" dirty="0" err="1"/>
              <a:t>punishmen</a:t>
            </a:r>
            <a:r>
              <a:rPr lang="fi-FI" dirty="0"/>
              <a:t>.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upper</a:t>
            </a:r>
            <a:r>
              <a:rPr lang="fi-FI" dirty="0"/>
              <a:t> </a:t>
            </a:r>
            <a:r>
              <a:rPr lang="fi-FI" dirty="0" err="1"/>
              <a:t>age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youth</a:t>
            </a:r>
            <a:r>
              <a:rPr lang="fi-FI" dirty="0"/>
              <a:t> </a:t>
            </a:r>
            <a:r>
              <a:rPr lang="fi-FI" dirty="0" err="1"/>
              <a:t>law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hole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is </a:t>
            </a:r>
            <a:r>
              <a:rPr lang="fi-FI" dirty="0" err="1"/>
              <a:t>founded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STEA.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155AA-C3F3-B84F-8B8A-E52AE6ACC24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91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i-FI" b="1" dirty="0"/>
              <a:t>TUOMIOT JA YHTÈISTYÖ NUOLI </a:t>
            </a:r>
            <a:r>
              <a:rPr lang="fi-FI" dirty="0" err="1"/>
              <a:t>The</a:t>
            </a:r>
            <a:r>
              <a:rPr lang="fi-FI" dirty="0"/>
              <a:t> main </a:t>
            </a:r>
            <a:r>
              <a:rPr lang="fi-FI" dirty="0" err="1"/>
              <a:t>challenge</a:t>
            </a:r>
            <a:r>
              <a:rPr lang="fi-FI" dirty="0"/>
              <a:t> </a:t>
            </a:r>
            <a:r>
              <a:rPr lang="fi-FI" dirty="0" err="1"/>
              <a:t>amongst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organisations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target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,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how</a:t>
            </a:r>
            <a:r>
              <a:rPr lang="fi-FI" dirty="0"/>
              <a:t> to </a:t>
            </a:r>
            <a:r>
              <a:rPr lang="fi-FI" dirty="0" err="1"/>
              <a:t>reach</a:t>
            </a:r>
            <a:r>
              <a:rPr lang="fi-FI" dirty="0"/>
              <a:t> and </a:t>
            </a:r>
            <a:r>
              <a:rPr lang="fi-FI" dirty="0" err="1"/>
              <a:t>engage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clients</a:t>
            </a:r>
            <a:r>
              <a:rPr lang="fi-FI" dirty="0"/>
              <a:t> to </a:t>
            </a:r>
            <a:r>
              <a:rPr lang="fi-FI" dirty="0" err="1"/>
              <a:t>ones</a:t>
            </a:r>
            <a:r>
              <a:rPr lang="fi-FI" dirty="0"/>
              <a:t> </a:t>
            </a:r>
            <a:r>
              <a:rPr lang="fi-FI" dirty="0" err="1"/>
              <a:t>activities</a:t>
            </a:r>
            <a:r>
              <a:rPr lang="fi-FI" dirty="0"/>
              <a:t> and </a:t>
            </a:r>
            <a:r>
              <a:rPr lang="fi-FI" dirty="0" err="1"/>
              <a:t>support</a:t>
            </a:r>
            <a:r>
              <a:rPr lang="fi-FI" dirty="0"/>
              <a:t>.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sanctions</a:t>
            </a:r>
            <a:r>
              <a:rPr lang="fi-FI" dirty="0"/>
              <a:t>, it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great</a:t>
            </a:r>
            <a:r>
              <a:rPr lang="fi-FI" dirty="0"/>
              <a:t> </a:t>
            </a:r>
            <a:r>
              <a:rPr lang="fi-FI" dirty="0" err="1"/>
              <a:t>success</a:t>
            </a:r>
            <a:r>
              <a:rPr lang="fi-FI" dirty="0"/>
              <a:t> to </a:t>
            </a:r>
            <a:r>
              <a:rPr lang="fi-FI" dirty="0" err="1"/>
              <a:t>combine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controll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Criminal</a:t>
            </a:r>
            <a:r>
              <a:rPr lang="fi-FI" dirty="0"/>
              <a:t> </a:t>
            </a:r>
            <a:r>
              <a:rPr lang="fi-FI" dirty="0" err="1"/>
              <a:t>sanctions</a:t>
            </a:r>
            <a:r>
              <a:rPr lang="fi-FI" dirty="0"/>
              <a:t> </a:t>
            </a:r>
            <a:r>
              <a:rPr lang="fi-FI" dirty="0" err="1"/>
              <a:t>agency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provide</a:t>
            </a:r>
            <a:r>
              <a:rPr lang="fi-FI" dirty="0"/>
              <a:t>. </a:t>
            </a:r>
            <a:r>
              <a:rPr lang="fi-FI" dirty="0" err="1"/>
              <a:t>Because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clients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executing</a:t>
            </a:r>
            <a:r>
              <a:rPr lang="fi-FI" dirty="0"/>
              <a:t> </a:t>
            </a:r>
            <a:r>
              <a:rPr lang="fi-FI" dirty="0" err="1"/>
              <a:t>sanctions</a:t>
            </a:r>
            <a:r>
              <a:rPr lang="fi-FI" dirty="0"/>
              <a:t>, </a:t>
            </a:r>
            <a:r>
              <a:rPr lang="fi-FI" dirty="0" err="1"/>
              <a:t>they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sober</a:t>
            </a:r>
            <a:r>
              <a:rPr lang="fi-FI" dirty="0"/>
              <a:t>.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us </a:t>
            </a:r>
            <a:r>
              <a:rPr lang="fi-FI" dirty="0" err="1"/>
              <a:t>time</a:t>
            </a:r>
            <a:r>
              <a:rPr lang="fi-FI" dirty="0"/>
              <a:t> to </a:t>
            </a:r>
            <a:r>
              <a:rPr lang="fi-FI" dirty="0" err="1"/>
              <a:t>empower</a:t>
            </a:r>
            <a:r>
              <a:rPr lang="fi-FI" dirty="0"/>
              <a:t> and </a:t>
            </a:r>
            <a:r>
              <a:rPr lang="fi-FI" dirty="0" err="1"/>
              <a:t>encourage</a:t>
            </a:r>
            <a:r>
              <a:rPr lang="fi-FI" dirty="0"/>
              <a:t> </a:t>
            </a:r>
            <a:r>
              <a:rPr lang="fi-FI" dirty="0" err="1"/>
              <a:t>clients</a:t>
            </a:r>
            <a:r>
              <a:rPr lang="fi-FI" dirty="0"/>
              <a:t>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recovery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main </a:t>
            </a:r>
            <a:r>
              <a:rPr lang="fi-FI" dirty="0" err="1"/>
              <a:t>challenge</a:t>
            </a:r>
            <a:r>
              <a:rPr lang="fi-FI" dirty="0"/>
              <a:t> is </a:t>
            </a:r>
            <a:r>
              <a:rPr lang="fi-FI" dirty="0" err="1"/>
              <a:t>motivation</a:t>
            </a:r>
            <a:r>
              <a:rPr lang="fi-FI" dirty="0"/>
              <a:t> and </a:t>
            </a:r>
            <a:r>
              <a:rPr lang="fi-FI" dirty="0" err="1"/>
              <a:t>making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stronger</a:t>
            </a:r>
            <a:r>
              <a:rPr lang="fi-FI" dirty="0"/>
              <a:t>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recovery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naturally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. </a:t>
            </a:r>
            <a:r>
              <a:rPr lang="fi-FI" dirty="0" err="1"/>
              <a:t>Approxmately</a:t>
            </a:r>
            <a:r>
              <a:rPr lang="fi-FI" dirty="0"/>
              <a:t> a </a:t>
            </a:r>
            <a:r>
              <a:rPr lang="fi-FI" dirty="0" err="1"/>
              <a:t>little</a:t>
            </a:r>
            <a:r>
              <a:rPr lang="fi-FI" dirty="0"/>
              <a:t> </a:t>
            </a:r>
            <a:r>
              <a:rPr lang="fi-FI" dirty="0" err="1"/>
              <a:t>bit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70%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clients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through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cooperation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i-FI" b="1" dirty="0">
                <a:solidFill>
                  <a:schemeClr val="accent2"/>
                </a:solidFill>
              </a:rPr>
              <a:t>VIITEKEHYKSET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Frame</a:t>
            </a:r>
            <a:r>
              <a:rPr lang="fi-FI" b="0" dirty="0">
                <a:solidFill>
                  <a:schemeClr val="accent2"/>
                </a:solidFill>
              </a:rPr>
              <a:t> of </a:t>
            </a:r>
            <a:r>
              <a:rPr lang="fi-FI" b="0" dirty="0" err="1">
                <a:solidFill>
                  <a:schemeClr val="accent2"/>
                </a:solidFill>
              </a:rPr>
              <a:t>reference</a:t>
            </a:r>
            <a:r>
              <a:rPr lang="fi-FI" b="0" dirty="0">
                <a:solidFill>
                  <a:schemeClr val="accent2"/>
                </a:solidFill>
              </a:rPr>
              <a:t>. In </a:t>
            </a:r>
            <a:r>
              <a:rPr lang="fi-FI" b="0" dirty="0" err="1">
                <a:solidFill>
                  <a:schemeClr val="accent2"/>
                </a:solidFill>
              </a:rPr>
              <a:t>short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terms</a:t>
            </a:r>
            <a:r>
              <a:rPr lang="fi-FI" b="0" dirty="0">
                <a:solidFill>
                  <a:schemeClr val="accent2"/>
                </a:solidFill>
              </a:rPr>
              <a:t>, </a:t>
            </a:r>
            <a:r>
              <a:rPr lang="fi-FI" b="0" dirty="0" err="1">
                <a:solidFill>
                  <a:schemeClr val="accent2"/>
                </a:solidFill>
              </a:rPr>
              <a:t>we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want</a:t>
            </a:r>
            <a:r>
              <a:rPr lang="fi-FI" b="0" dirty="0">
                <a:solidFill>
                  <a:schemeClr val="accent2"/>
                </a:solidFill>
              </a:rPr>
              <a:t> to </a:t>
            </a:r>
            <a:r>
              <a:rPr lang="fi-FI" b="0" dirty="0" err="1">
                <a:solidFill>
                  <a:schemeClr val="accent2"/>
                </a:solidFill>
              </a:rPr>
              <a:t>see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the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good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factors</a:t>
            </a:r>
            <a:r>
              <a:rPr lang="fi-FI" b="0" dirty="0">
                <a:solidFill>
                  <a:schemeClr val="accent2"/>
                </a:solidFill>
              </a:rPr>
              <a:t> in </a:t>
            </a:r>
            <a:r>
              <a:rPr lang="fi-FI" b="0" dirty="0" err="1">
                <a:solidFill>
                  <a:schemeClr val="accent2"/>
                </a:solidFill>
              </a:rPr>
              <a:t>our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clients</a:t>
            </a:r>
            <a:r>
              <a:rPr lang="fi-FI" b="0" dirty="0">
                <a:solidFill>
                  <a:schemeClr val="accent2"/>
                </a:solidFill>
              </a:rPr>
              <a:t>, </a:t>
            </a:r>
            <a:r>
              <a:rPr lang="fi-FI" b="0" dirty="0" err="1">
                <a:solidFill>
                  <a:schemeClr val="accent2"/>
                </a:solidFill>
              </a:rPr>
              <a:t>so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we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can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make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them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stronger</a:t>
            </a:r>
            <a:r>
              <a:rPr lang="fi-FI" b="0" dirty="0">
                <a:solidFill>
                  <a:schemeClr val="accent2"/>
                </a:solidFill>
              </a:rPr>
              <a:t> and </a:t>
            </a:r>
            <a:r>
              <a:rPr lang="fi-FI" b="0" dirty="0" err="1">
                <a:solidFill>
                  <a:schemeClr val="accent2"/>
                </a:solidFill>
              </a:rPr>
              <a:t>not</a:t>
            </a:r>
            <a:r>
              <a:rPr lang="fi-FI" b="0" dirty="0">
                <a:solidFill>
                  <a:schemeClr val="accent2"/>
                </a:solidFill>
              </a:rPr>
              <a:t> to </a:t>
            </a:r>
            <a:r>
              <a:rPr lang="fi-FI" b="0" dirty="0" err="1">
                <a:solidFill>
                  <a:schemeClr val="accent2"/>
                </a:solidFill>
              </a:rPr>
              <a:t>pay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attention</a:t>
            </a:r>
            <a:r>
              <a:rPr lang="fi-FI" b="0" dirty="0">
                <a:solidFill>
                  <a:schemeClr val="accent2"/>
                </a:solidFill>
              </a:rPr>
              <a:t> to </a:t>
            </a:r>
            <a:r>
              <a:rPr lang="fi-FI" b="0" dirty="0" err="1">
                <a:solidFill>
                  <a:schemeClr val="accent2"/>
                </a:solidFill>
              </a:rPr>
              <a:t>the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negative</a:t>
            </a:r>
            <a:r>
              <a:rPr lang="fi-FI" b="0" dirty="0">
                <a:solidFill>
                  <a:schemeClr val="accent2"/>
                </a:solidFill>
              </a:rPr>
              <a:t> </a:t>
            </a:r>
            <a:r>
              <a:rPr lang="fi-FI" b="0" dirty="0" err="1">
                <a:solidFill>
                  <a:schemeClr val="accent2"/>
                </a:solidFill>
              </a:rPr>
              <a:t>factors</a:t>
            </a:r>
            <a:endParaRPr lang="fi-FI" b="0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b="1" dirty="0">
              <a:solidFill>
                <a:schemeClr val="accent2"/>
              </a:solidFill>
            </a:endParaRPr>
          </a:p>
          <a:p>
            <a:pPr marL="0" indent="0">
              <a:buFont typeface="+mj-lt"/>
              <a:buNone/>
            </a:pPr>
            <a:r>
              <a:rPr lang="fi-FI" b="1" dirty="0"/>
              <a:t>VANKILAMENETELMÄT</a:t>
            </a:r>
            <a:r>
              <a:rPr lang="fi-FI" dirty="0"/>
              <a:t> </a:t>
            </a:r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inside </a:t>
            </a:r>
            <a:r>
              <a:rPr lang="fi-FI" dirty="0" err="1"/>
              <a:t>prisons</a:t>
            </a:r>
            <a:endParaRPr lang="fi-FI" dirty="0"/>
          </a:p>
          <a:p>
            <a:pPr marL="0" indent="0">
              <a:buFont typeface="+mj-lt"/>
              <a:buNone/>
            </a:pPr>
            <a:endParaRPr lang="fi-FI" dirty="0"/>
          </a:p>
          <a:p>
            <a:pPr marL="0" indent="0">
              <a:buFont typeface="+mj-lt"/>
              <a:buNone/>
            </a:pPr>
            <a:r>
              <a:rPr lang="fi-FI" b="1" dirty="0"/>
              <a:t>VANKILATAVOITTEET </a:t>
            </a:r>
            <a:r>
              <a:rPr lang="fi-FI" b="0" dirty="0"/>
              <a:t>And </a:t>
            </a:r>
            <a:r>
              <a:rPr lang="fi-FI" b="0" dirty="0" err="1"/>
              <a:t>we</a:t>
            </a:r>
            <a:r>
              <a:rPr lang="fi-FI" b="0" dirty="0"/>
              <a:t> </a:t>
            </a:r>
            <a:r>
              <a:rPr lang="fi-FI" b="0" dirty="0" err="1"/>
              <a:t>aim</a:t>
            </a:r>
            <a:r>
              <a:rPr lang="fi-FI" b="0" dirty="0"/>
              <a:t> to… </a:t>
            </a:r>
            <a:r>
              <a:rPr lang="fi-FI" b="0" dirty="0" err="1"/>
              <a:t>We</a:t>
            </a:r>
            <a:r>
              <a:rPr lang="fi-FI" b="0" dirty="0"/>
              <a:t> </a:t>
            </a:r>
            <a:r>
              <a:rPr lang="fi-FI" b="0" dirty="0" err="1"/>
              <a:t>structure</a:t>
            </a:r>
            <a:r>
              <a:rPr lang="fi-FI" b="0" dirty="0"/>
              <a:t> </a:t>
            </a:r>
            <a:r>
              <a:rPr lang="fi-FI" b="0" dirty="0" err="1"/>
              <a:t>our</a:t>
            </a:r>
            <a:r>
              <a:rPr lang="fi-FI" b="0" dirty="0"/>
              <a:t> </a:t>
            </a:r>
            <a:r>
              <a:rPr lang="fi-FI" b="0" dirty="0" err="1"/>
              <a:t>methods</a:t>
            </a:r>
            <a:r>
              <a:rPr lang="fi-FI" b="0" dirty="0"/>
              <a:t> </a:t>
            </a:r>
            <a:r>
              <a:rPr lang="fi-FI" b="0" dirty="0" err="1"/>
              <a:t>around</a:t>
            </a:r>
            <a:r>
              <a:rPr lang="fi-FI" b="0" dirty="0"/>
              <a:t> </a:t>
            </a:r>
            <a:r>
              <a:rPr lang="fi-FI" b="0" dirty="0" err="1"/>
              <a:t>intrests</a:t>
            </a:r>
            <a:r>
              <a:rPr lang="fi-FI" b="0" dirty="0"/>
              <a:t> of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clients</a:t>
            </a:r>
            <a:r>
              <a:rPr lang="fi-FI" b="0" dirty="0"/>
              <a:t> and </a:t>
            </a:r>
            <a:r>
              <a:rPr lang="fi-FI" b="0" dirty="0" err="1"/>
              <a:t>prison</a:t>
            </a:r>
            <a:r>
              <a:rPr lang="fi-FI" b="0" dirty="0"/>
              <a:t> </a:t>
            </a:r>
            <a:r>
              <a:rPr lang="fi-FI" b="0" dirty="0" err="1"/>
              <a:t>workers</a:t>
            </a:r>
            <a:r>
              <a:rPr lang="fi-FI" b="0" dirty="0"/>
              <a:t> in </a:t>
            </a:r>
            <a:r>
              <a:rPr lang="fi-FI" b="0" dirty="0" err="1"/>
              <a:t>order</a:t>
            </a:r>
            <a:r>
              <a:rPr lang="fi-FI" b="0" dirty="0"/>
              <a:t> to </a:t>
            </a:r>
            <a:r>
              <a:rPr lang="fi-FI" b="0" dirty="0" err="1"/>
              <a:t>develop</a:t>
            </a:r>
            <a:r>
              <a:rPr lang="fi-FI" b="0" dirty="0"/>
              <a:t> </a:t>
            </a:r>
            <a:r>
              <a:rPr lang="fi-FI" b="0" dirty="0" err="1"/>
              <a:t>cooperation</a:t>
            </a:r>
            <a:r>
              <a:rPr lang="fi-FI" b="0" dirty="0"/>
              <a:t>, </a:t>
            </a:r>
            <a:r>
              <a:rPr lang="fi-FI" b="0" dirty="0" err="1"/>
              <a:t>wich</a:t>
            </a:r>
            <a:r>
              <a:rPr lang="fi-FI" b="0" dirty="0"/>
              <a:t> </a:t>
            </a:r>
            <a:r>
              <a:rPr lang="fi-FI" b="0" dirty="0" err="1"/>
              <a:t>will</a:t>
            </a:r>
            <a:r>
              <a:rPr lang="fi-FI" b="0" dirty="0"/>
              <a:t> in </a:t>
            </a:r>
            <a:r>
              <a:rPr lang="fi-FI" b="0" dirty="0" err="1"/>
              <a:t>turn</a:t>
            </a:r>
            <a:r>
              <a:rPr lang="fi-FI" b="0" dirty="0"/>
              <a:t> </a:t>
            </a:r>
            <a:r>
              <a:rPr lang="fi-FI" b="0" dirty="0" err="1"/>
              <a:t>develope</a:t>
            </a:r>
            <a:r>
              <a:rPr lang="fi-FI" b="0" dirty="0"/>
              <a:t> </a:t>
            </a:r>
            <a:r>
              <a:rPr lang="fi-FI" b="0" dirty="0" err="1"/>
              <a:t>trust</a:t>
            </a:r>
            <a:r>
              <a:rPr lang="fi-FI" b="0" dirty="0"/>
              <a:t> </a:t>
            </a:r>
            <a:r>
              <a:rPr lang="fi-FI" b="0" dirty="0" err="1"/>
              <a:t>between</a:t>
            </a:r>
            <a:r>
              <a:rPr lang="fi-FI" b="0" dirty="0"/>
              <a:t> </a:t>
            </a:r>
            <a:r>
              <a:rPr lang="fi-FI" b="0" dirty="0" err="1"/>
              <a:t>service</a:t>
            </a:r>
            <a:r>
              <a:rPr lang="fi-FI" b="0" dirty="0"/>
              <a:t> </a:t>
            </a:r>
            <a:r>
              <a:rPr lang="fi-FI" b="0" dirty="0" err="1"/>
              <a:t>user</a:t>
            </a:r>
            <a:r>
              <a:rPr lang="fi-FI" b="0" dirty="0"/>
              <a:t> and </a:t>
            </a:r>
            <a:r>
              <a:rPr lang="fi-FI" b="0" dirty="0" err="1"/>
              <a:t>provider</a:t>
            </a:r>
            <a:r>
              <a:rPr lang="fi-FI" b="0" dirty="0"/>
              <a:t>.</a:t>
            </a:r>
          </a:p>
          <a:p>
            <a:pPr marL="0" indent="0">
              <a:buFont typeface="+mj-lt"/>
              <a:buNone/>
            </a:pPr>
            <a:endParaRPr lang="fi-FI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i-FI" b="1" dirty="0"/>
              <a:t>SIVIILIN TAVOITTEET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in </a:t>
            </a:r>
            <a:r>
              <a:rPr lang="fi-FI" dirty="0" err="1"/>
              <a:t>civil</a:t>
            </a:r>
            <a:r>
              <a:rPr lang="fi-FI" dirty="0"/>
              <a:t>. It </a:t>
            </a:r>
            <a:r>
              <a:rPr lang="fi-FI" dirty="0" err="1"/>
              <a:t>doesn’t</a:t>
            </a:r>
            <a:r>
              <a:rPr lang="fi-FI" dirty="0"/>
              <a:t> </a:t>
            </a:r>
            <a:r>
              <a:rPr lang="fi-FI" dirty="0" err="1"/>
              <a:t>matter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much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kind</a:t>
            </a:r>
            <a:r>
              <a:rPr lang="fi-FI" dirty="0"/>
              <a:t> of </a:t>
            </a:r>
            <a:r>
              <a:rPr lang="fi-FI" dirty="0" err="1"/>
              <a:t>activities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,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of </a:t>
            </a:r>
            <a:r>
              <a:rPr lang="fi-FI" dirty="0" err="1"/>
              <a:t>them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aim</a:t>
            </a:r>
            <a:r>
              <a:rPr lang="fi-FI" dirty="0"/>
              <a:t> to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goals</a:t>
            </a:r>
            <a:r>
              <a:rPr lang="fi-FI" dirty="0"/>
              <a:t>. </a:t>
            </a:r>
            <a:r>
              <a:rPr lang="fi-FI" dirty="0" err="1"/>
              <a:t>Approx</a:t>
            </a:r>
            <a:r>
              <a:rPr lang="fi-FI" dirty="0"/>
              <a:t> 65%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participated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in </a:t>
            </a:r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us </a:t>
            </a:r>
            <a:r>
              <a:rPr lang="fi-FI" dirty="0" err="1"/>
              <a:t>atleast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times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dirty="0"/>
          </a:p>
          <a:p>
            <a:pPr marL="0" indent="0">
              <a:buFont typeface="+mj-lt"/>
              <a:buNone/>
            </a:pPr>
            <a:r>
              <a:rPr lang="fi-FI" b="1" dirty="0"/>
              <a:t>TUKITYÖLLISTÄMINEN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Subsidized employment like six months placement, is one way to support identity change. Providing a new way to see oneself as a part of society. </a:t>
            </a:r>
          </a:p>
          <a:p>
            <a:pPr marL="0" indent="0">
              <a:buFont typeface="+mj-lt"/>
              <a:buNone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i-FI" b="1" dirty="0"/>
              <a:t>SIVIILIN TAVOITTEET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purpose</a:t>
            </a:r>
            <a:r>
              <a:rPr lang="fi-FI" dirty="0"/>
              <a:t> of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activities</a:t>
            </a:r>
            <a:r>
              <a:rPr lang="fi-FI" dirty="0"/>
              <a:t> is </a:t>
            </a:r>
            <a:r>
              <a:rPr lang="fi-FI" dirty="0" err="1"/>
              <a:t>participation</a:t>
            </a:r>
            <a:r>
              <a:rPr lang="fi-FI" dirty="0"/>
              <a:t> and </a:t>
            </a:r>
            <a:r>
              <a:rPr lang="fi-FI" dirty="0" err="1"/>
              <a:t>inclusion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i-FI" dirty="0"/>
              <a:t> </a:t>
            </a:r>
          </a:p>
          <a:p>
            <a:pPr marL="0" indent="0">
              <a:buFont typeface="+mj-lt"/>
              <a:buNone/>
            </a:pPr>
            <a:r>
              <a:rPr lang="fi-FI" b="1" dirty="0"/>
              <a:t>PIKKU TAVOITTEET </a:t>
            </a:r>
            <a:r>
              <a:rPr lang="fi-FI" b="0" dirty="0"/>
              <a:t>Sub </a:t>
            </a:r>
            <a:r>
              <a:rPr lang="fi-FI" b="0" dirty="0" err="1"/>
              <a:t>targets</a:t>
            </a:r>
            <a:r>
              <a:rPr lang="fi-FI" b="0" dirty="0"/>
              <a:t> </a:t>
            </a:r>
            <a:r>
              <a:rPr lang="fi-FI" b="0" dirty="0" err="1"/>
              <a:t>are</a:t>
            </a:r>
            <a:r>
              <a:rPr lang="fi-FI" b="0" dirty="0"/>
              <a:t> </a:t>
            </a:r>
            <a:r>
              <a:rPr lang="fi-FI" b="0" dirty="0" err="1"/>
              <a:t>individual</a:t>
            </a:r>
            <a:r>
              <a:rPr lang="fi-FI" b="0" dirty="0"/>
              <a:t> </a:t>
            </a:r>
            <a:r>
              <a:rPr lang="fi-FI" b="0" dirty="0" err="1"/>
              <a:t>targets</a:t>
            </a:r>
            <a:r>
              <a:rPr lang="fi-FI" b="0" dirty="0"/>
              <a:t> </a:t>
            </a:r>
            <a:r>
              <a:rPr lang="fi-FI" b="0" dirty="0" err="1"/>
              <a:t>that</a:t>
            </a:r>
            <a:r>
              <a:rPr lang="fi-FI" b="0" dirty="0"/>
              <a:t> </a:t>
            </a:r>
            <a:r>
              <a:rPr lang="fi-FI" b="0" dirty="0" err="1"/>
              <a:t>take</a:t>
            </a:r>
            <a:r>
              <a:rPr lang="fi-FI" b="0" dirty="0"/>
              <a:t> </a:t>
            </a:r>
            <a:r>
              <a:rPr lang="fi-FI" b="0" dirty="0" err="1"/>
              <a:t>time</a:t>
            </a:r>
            <a:r>
              <a:rPr lang="fi-FI" b="0" dirty="0"/>
              <a:t> to </a:t>
            </a:r>
            <a:r>
              <a:rPr lang="fi-FI" b="0" dirty="0" err="1"/>
              <a:t>develop</a:t>
            </a:r>
            <a:r>
              <a:rPr lang="fi-FI" b="0" dirty="0"/>
              <a:t>. </a:t>
            </a:r>
            <a:r>
              <a:rPr lang="fi-FI" b="0" dirty="0" err="1"/>
              <a:t>We</a:t>
            </a:r>
            <a:r>
              <a:rPr lang="fi-FI" b="0" dirty="0"/>
              <a:t> </a:t>
            </a:r>
            <a:r>
              <a:rPr lang="fi-FI" b="0" dirty="0" err="1"/>
              <a:t>follow</a:t>
            </a:r>
            <a:r>
              <a:rPr lang="fi-FI" b="0" dirty="0"/>
              <a:t>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guidelines</a:t>
            </a:r>
            <a:r>
              <a:rPr lang="fi-FI" b="0" dirty="0"/>
              <a:t> of SMART </a:t>
            </a:r>
            <a:r>
              <a:rPr lang="fi-FI" b="0" dirty="0" err="1"/>
              <a:t>goals</a:t>
            </a:r>
            <a:r>
              <a:rPr lang="fi-FI" b="0" dirty="0"/>
              <a:t> to </a:t>
            </a:r>
            <a:r>
              <a:rPr lang="fi-FI" b="0" dirty="0" err="1"/>
              <a:t>achieve</a:t>
            </a:r>
            <a:r>
              <a:rPr lang="fi-FI" b="0" dirty="0"/>
              <a:t> </a:t>
            </a:r>
            <a:r>
              <a:rPr lang="fi-FI" b="0" dirty="0" err="1"/>
              <a:t>new</a:t>
            </a:r>
            <a:r>
              <a:rPr lang="fi-FI" b="0" dirty="0"/>
              <a:t> </a:t>
            </a:r>
            <a:r>
              <a:rPr lang="fi-FI" b="0" dirty="0" err="1"/>
              <a:t>identities</a:t>
            </a:r>
            <a:r>
              <a:rPr lang="fi-FI" b="0" dirty="0"/>
              <a:t>.</a:t>
            </a:r>
          </a:p>
          <a:p>
            <a:pPr marL="0" indent="0">
              <a:buFont typeface="+mj-lt"/>
              <a:buNone/>
            </a:pPr>
            <a:endParaRPr lang="fi-FI" b="1" dirty="0"/>
          </a:p>
          <a:p>
            <a:pPr marL="0" indent="0">
              <a:buFont typeface="+mj-lt"/>
              <a:buNone/>
            </a:pPr>
            <a:r>
              <a:rPr lang="fi-FI" b="1" dirty="0"/>
              <a:t>PÄÄTAVOITE </a:t>
            </a:r>
            <a:r>
              <a:rPr lang="fi-FI" dirty="0"/>
              <a:t>And </a:t>
            </a:r>
            <a:r>
              <a:rPr lang="fi-FI" dirty="0" err="1"/>
              <a:t>the</a:t>
            </a:r>
            <a:r>
              <a:rPr lang="fi-FI" dirty="0"/>
              <a:t> main </a:t>
            </a:r>
            <a:r>
              <a:rPr lang="fi-FI" dirty="0" err="1"/>
              <a:t>objective</a:t>
            </a:r>
            <a:r>
              <a:rPr lang="fi-FI" dirty="0"/>
              <a:t> is </a:t>
            </a:r>
            <a:r>
              <a:rPr lang="fi-FI" dirty="0" err="1"/>
              <a:t>reducing</a:t>
            </a:r>
            <a:r>
              <a:rPr lang="fi-FI" dirty="0"/>
              <a:t> </a:t>
            </a:r>
            <a:r>
              <a:rPr lang="fi-FI" dirty="0" err="1"/>
              <a:t>reoffending</a:t>
            </a:r>
            <a:r>
              <a:rPr lang="fi-FI" dirty="0"/>
              <a:t> and </a:t>
            </a:r>
            <a:r>
              <a:rPr lang="fi-FI" dirty="0" err="1"/>
              <a:t>prevent</a:t>
            </a:r>
            <a:r>
              <a:rPr lang="fi-FI" dirty="0"/>
              <a:t>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exclusion</a:t>
            </a:r>
            <a:r>
              <a:rPr lang="fi-FI" dirty="0"/>
              <a:t> for </a:t>
            </a:r>
            <a:r>
              <a:rPr lang="fi-FI" dirty="0" err="1"/>
              <a:t>generations</a:t>
            </a:r>
            <a:r>
              <a:rPr lang="fi-FI" dirty="0"/>
              <a:t> to </a:t>
            </a:r>
            <a:r>
              <a:rPr lang="fi-FI" dirty="0" err="1"/>
              <a:t>come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benefit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communities</a:t>
            </a:r>
            <a:r>
              <a:rPr lang="fi-FI" dirty="0"/>
              <a:t>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155AA-C3F3-B84F-8B8A-E52AE6ACC24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86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155AA-C3F3-B84F-8B8A-E52AE6ACC24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19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A22671-CF03-0B46-85E2-F683E1F6B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DC0BE-2F2C-ED4E-A902-E919492DD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70" y="2280553"/>
            <a:ext cx="6221530" cy="1906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128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4157" y="1122362"/>
            <a:ext cx="9093843" cy="4135437"/>
          </a:xfrm>
          <a:prstGeom prst="rect">
            <a:avLst/>
          </a:prstGeom>
        </p:spPr>
        <p:txBody>
          <a:bodyPr lIns="720000" rIns="90000" anchor="ctr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5EED5A-808C-9949-AF2A-897A86595406}"/>
              </a:ext>
            </a:extLst>
          </p:cNvPr>
          <p:cNvSpPr/>
          <p:nvPr userDrawn="1"/>
        </p:nvSpPr>
        <p:spPr>
          <a:xfrm>
            <a:off x="1590434" y="1861342"/>
            <a:ext cx="171450" cy="26574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52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74FFAF-E78F-FB45-B43F-7E40C28EDD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353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o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4532AB2C-C27F-5343-86B8-CE6F01E4E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011B50A-5177-1246-B0A5-D39D2E0E16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089150"/>
            <a:ext cx="10515600" cy="3463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68530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alu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84D23-F1C9-9C48-822B-7B5F591BD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1F236-14F5-5845-A665-01ED6F1E02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C2C3DE-2BCD-054C-A752-51773E2967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781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5986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0F3F993-BDAD-C242-9D91-141A48739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1526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97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_Ala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41338"/>
            <a:ext cx="9144000" cy="2387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74FFAF-E78F-FB45-B43F-7E40C28EDD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41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37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885" y="1122362"/>
            <a:ext cx="8906116" cy="4135437"/>
          </a:xfrm>
          <a:prstGeom prst="rect">
            <a:avLst/>
          </a:prstGeom>
        </p:spPr>
        <p:txBody>
          <a:bodyPr lIns="720000" rIns="90000"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5EED5A-808C-9949-AF2A-897A86595406}"/>
              </a:ext>
            </a:extLst>
          </p:cNvPr>
          <p:cNvSpPr/>
          <p:nvPr userDrawn="1"/>
        </p:nvSpPr>
        <p:spPr>
          <a:xfrm>
            <a:off x="1590434" y="1861342"/>
            <a:ext cx="171450" cy="2657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10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sisälto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xmlns="" id="{4532AB2C-C27F-5343-86B8-CE6F01E4E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xmlns="" id="{E011B50A-5177-1246-B0A5-D39D2E0E16B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089150"/>
            <a:ext cx="10515600" cy="34639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4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alu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84D23-F1C9-9C48-822B-7B5F591BD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81F236-14F5-5845-A665-01ED6F1E02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C2C3DE-2BCD-054C-A752-51773E2967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7810" y="1825625"/>
            <a:ext cx="5040000" cy="378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316AAF1-9490-2640-8E7E-726C32E2F2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 dirty="0"/>
              <a:t>Kuva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0CBC1F4-99EC-104A-BD05-E662ED1A09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776" y="2686984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888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0F3F993-BDAD-C242-9D91-141A48739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1526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40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A22671-CF03-0B46-85E2-F683E1F6B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DC0BE-2F2C-ED4E-A902-E919492DD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70" y="2280553"/>
            <a:ext cx="6159367" cy="19064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949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_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59EDC-FBA4-E04E-9993-1B7AC8408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76063"/>
            <a:ext cx="9144000" cy="23876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74FFAF-E78F-FB45-B43F-7E40C28EDD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557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2586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524DF1-38DB-034A-8A49-F4CF7200E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326B4E00-E9E5-C94E-9D1E-911EA342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E6971835-1FA6-D048-B36E-7E88C543A77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5897" y="5985920"/>
            <a:ext cx="2084494" cy="6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75" r:id="rId3"/>
    <p:sldLayoutId id="2147483650" r:id="rId4"/>
    <p:sldLayoutId id="2147483652" r:id="rId5"/>
    <p:sldLayoutId id="2147483677" r:id="rId6"/>
    <p:sldLayoutId id="214748367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524DF1-38DB-034A-8A49-F4CF7200E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326B4E00-E9E5-C94E-9D1E-911EA342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ots</a:t>
            </a:r>
            <a:r>
              <a:rPr lang="en-US" dirty="0"/>
              <a:t>. </a:t>
            </a:r>
            <a:r>
              <a:rPr lang="en-US" dirty="0" err="1"/>
              <a:t>perustyyl</a:t>
            </a:r>
            <a:r>
              <a:rPr lang="en-US" dirty="0"/>
              <a:t>. </a:t>
            </a:r>
            <a:r>
              <a:rPr lang="en-US" dirty="0" err="1"/>
              <a:t>napsautt</a:t>
            </a:r>
            <a:r>
              <a:rPr lang="en-US" dirty="0"/>
              <a:t>.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xmlns="" id="{AC43455D-3F08-8F45-8542-51DFC0041AA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75897" y="5985919"/>
            <a:ext cx="2084494" cy="63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6" r:id="rId3"/>
    <p:sldLayoutId id="2147483666" r:id="rId4"/>
    <p:sldLayoutId id="2147483667" r:id="rId5"/>
    <p:sldLayoutId id="2147483669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rits.fi/foundation-for-supporting-ex-offenders-in-english/" TargetMode="External"/><Relationship Id="rId4" Type="http://schemas.openxmlformats.org/officeDocument/2006/relationships/hyperlink" Target="mailto:mirja.salo@krits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4BA75-1709-B243-9D4E-427723BD1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Action for </a:t>
            </a:r>
            <a:r>
              <a:rPr lang="fi-FI" dirty="0" err="1"/>
              <a:t>Youth</a:t>
            </a:r>
            <a:r>
              <a:rPr lang="fi-FI" dirty="0"/>
              <a:t/>
            </a:r>
            <a:br>
              <a:rPr lang="fi-FI" dirty="0"/>
            </a:br>
            <a:r>
              <a:rPr lang="en-US" sz="2200" dirty="0" err="1"/>
              <a:t>Krits</a:t>
            </a:r>
            <a:r>
              <a:rPr lang="en-US" sz="2200" dirty="0"/>
              <a:t> – Finnish Foundation for Supporting Ex-offenders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9FCD5531-B1D0-2E40-9792-32CE5E56A078}"/>
              </a:ext>
            </a:extLst>
          </p:cNvPr>
          <p:cNvSpPr txBox="1"/>
          <p:nvPr/>
        </p:nvSpPr>
        <p:spPr>
          <a:xfrm>
            <a:off x="2254102" y="5621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48569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henkilö, ulko, ruoho, mies&#10;&#10;Kuvaus luotu automaattisesti">
            <a:extLst>
              <a:ext uri="{FF2B5EF4-FFF2-40B4-BE49-F238E27FC236}">
                <a16:creationId xmlns:a16="http://schemas.microsoft.com/office/drawing/2014/main" xmlns="" id="{25A1585D-6A2C-4202-8F0F-0D423016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636" y="2683971"/>
            <a:ext cx="4491348" cy="25263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Kuva 8" descr="Kuva, joka sisältää kohteen vesi, ulko, järvi, joki&#10;&#10;Kuvaus luotu automaattisesti">
            <a:extLst>
              <a:ext uri="{FF2B5EF4-FFF2-40B4-BE49-F238E27FC236}">
                <a16:creationId xmlns:a16="http://schemas.microsoft.com/office/drawing/2014/main" xmlns="" id="{37B309AA-A3BE-4D82-B4D4-76EE63D47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627" y="3134968"/>
            <a:ext cx="3536451" cy="32092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Kuva 10" descr="Kuva, joka sisältää kohteen pitäminen, henkilö, katsominen, peili&#10;&#10;Kuvaus luotu automaattisesti">
            <a:extLst>
              <a:ext uri="{FF2B5EF4-FFF2-40B4-BE49-F238E27FC236}">
                <a16:creationId xmlns:a16="http://schemas.microsoft.com/office/drawing/2014/main" xmlns="" id="{6780AC12-F29E-4899-A243-9C7FF1E23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59" y="509047"/>
            <a:ext cx="3477768" cy="52321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4F8ABDCC-8EAC-4447-8506-638870E6E7AA}"/>
              </a:ext>
            </a:extLst>
          </p:cNvPr>
          <p:cNvSpPr txBox="1"/>
          <p:nvPr/>
        </p:nvSpPr>
        <p:spPr>
          <a:xfrm>
            <a:off x="3857965" y="182884"/>
            <a:ext cx="7365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Krits</a:t>
            </a:r>
            <a:r>
              <a:rPr lang="en-US" dirty="0">
                <a:solidFill>
                  <a:schemeClr val="bg1"/>
                </a:solidFill>
              </a:rPr>
              <a:t> is a non-governmental </a:t>
            </a:r>
            <a:r>
              <a:rPr lang="en-US" dirty="0" err="1">
                <a:solidFill>
                  <a:schemeClr val="bg1"/>
                </a:solidFill>
              </a:rPr>
              <a:t>organisation</a:t>
            </a:r>
            <a:r>
              <a:rPr lang="en-US" dirty="0">
                <a:solidFill>
                  <a:schemeClr val="bg1"/>
                </a:solidFill>
              </a:rPr>
              <a:t> that provides services to ex-offenders, their close ones, and professionals. It also acts nation-wide as an expert and activist in the field.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fi-FI" dirty="0">
                <a:solidFill>
                  <a:schemeClr val="bg1"/>
                </a:solidFill>
              </a:rPr>
              <a:t>Action for </a:t>
            </a:r>
            <a:r>
              <a:rPr lang="fi-FI" dirty="0" err="1">
                <a:solidFill>
                  <a:schemeClr val="bg1"/>
                </a:solidFill>
              </a:rPr>
              <a:t>Youth</a:t>
            </a:r>
            <a:r>
              <a:rPr lang="fi-FI" dirty="0">
                <a:solidFill>
                  <a:schemeClr val="bg1"/>
                </a:solidFill>
              </a:rPr>
              <a:t> –</a:t>
            </a:r>
            <a:r>
              <a:rPr lang="fi-FI" dirty="0" err="1">
                <a:solidFill>
                  <a:schemeClr val="bg1"/>
                </a:solidFill>
              </a:rPr>
              <a:t>project</a:t>
            </a:r>
            <a:r>
              <a:rPr lang="fi-FI" dirty="0">
                <a:solidFill>
                  <a:schemeClr val="bg1"/>
                </a:solidFill>
              </a:rPr>
              <a:t> 2016-2019.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purpose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has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been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come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up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with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new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ways</a:t>
            </a:r>
            <a:r>
              <a:rPr lang="fi-FI" dirty="0">
                <a:solidFill>
                  <a:schemeClr val="bg1"/>
                </a:solidFill>
              </a:rPr>
              <a:t> of </a:t>
            </a:r>
            <a:r>
              <a:rPr lang="fi-FI" dirty="0" err="1">
                <a:solidFill>
                  <a:schemeClr val="bg1"/>
                </a:solidFill>
              </a:rPr>
              <a:t>reaching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supporting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young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offenders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prisoners</a:t>
            </a:r>
            <a:r>
              <a:rPr lang="fi-FI" dirty="0">
                <a:solidFill>
                  <a:schemeClr val="bg1"/>
                </a:solidFill>
              </a:rPr>
              <a:t> and </a:t>
            </a:r>
            <a:r>
              <a:rPr lang="fi-FI" dirty="0" err="1">
                <a:solidFill>
                  <a:schemeClr val="bg1"/>
                </a:solidFill>
              </a:rPr>
              <a:t>young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people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with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criminal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backgrounds</a:t>
            </a:r>
            <a:r>
              <a:rPr lang="fi-FI" dirty="0">
                <a:solidFill>
                  <a:schemeClr val="bg1"/>
                </a:solidFill>
              </a:rPr>
              <a:t>. </a:t>
            </a:r>
            <a:r>
              <a:rPr lang="fi-FI" dirty="0" err="1">
                <a:solidFill>
                  <a:schemeClr val="bg1"/>
                </a:solidFill>
              </a:rPr>
              <a:t>Aged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between</a:t>
            </a:r>
            <a:r>
              <a:rPr lang="fi-FI" dirty="0">
                <a:solidFill>
                  <a:schemeClr val="bg1"/>
                </a:solidFill>
              </a:rPr>
              <a:t> 15-29 </a:t>
            </a:r>
            <a:r>
              <a:rPr lang="fi-FI" dirty="0" err="1">
                <a:solidFill>
                  <a:schemeClr val="bg1"/>
                </a:solidFill>
              </a:rPr>
              <a:t>years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old</a:t>
            </a:r>
            <a:r>
              <a:rPr lang="fi-FI" dirty="0">
                <a:solidFill>
                  <a:schemeClr val="bg1"/>
                </a:solidFill>
              </a:rPr>
              <a:t>. In 2018-2019 </a:t>
            </a:r>
            <a:r>
              <a:rPr lang="fi-FI" dirty="0" err="1">
                <a:solidFill>
                  <a:schemeClr val="bg1"/>
                </a:solidFill>
              </a:rPr>
              <a:t>estimated</a:t>
            </a:r>
            <a:r>
              <a:rPr lang="fi-FI" dirty="0">
                <a:solidFill>
                  <a:schemeClr val="bg1"/>
                </a:solidFill>
              </a:rPr>
              <a:t> 74% of </a:t>
            </a:r>
            <a:r>
              <a:rPr lang="fi-FI" dirty="0" err="1">
                <a:solidFill>
                  <a:schemeClr val="bg1"/>
                </a:solidFill>
              </a:rPr>
              <a:t>the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clients</a:t>
            </a:r>
            <a:r>
              <a:rPr lang="fi-FI" dirty="0">
                <a:solidFill>
                  <a:schemeClr val="bg1"/>
                </a:solidFill>
              </a:rPr>
              <a:t>’ </a:t>
            </a:r>
            <a:r>
              <a:rPr lang="fi-FI" dirty="0" err="1">
                <a:solidFill>
                  <a:schemeClr val="bg1"/>
                </a:solidFill>
              </a:rPr>
              <a:t>sanctions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are</a:t>
            </a:r>
            <a:r>
              <a:rPr lang="fi-FI" dirty="0">
                <a:solidFill>
                  <a:schemeClr val="bg1"/>
                </a:solidFill>
              </a:rPr>
              <a:t> to </a:t>
            </a:r>
            <a:r>
              <a:rPr lang="fi-FI" dirty="0" err="1">
                <a:solidFill>
                  <a:schemeClr val="bg1"/>
                </a:solidFill>
              </a:rPr>
              <a:t>do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with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drug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using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or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trafficing</a:t>
            </a:r>
            <a:r>
              <a:rPr lang="fi-FI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BC3C3E39-6866-446E-A2EA-19C77343EF96}"/>
              </a:ext>
            </a:extLst>
          </p:cNvPr>
          <p:cNvSpPr txBox="1"/>
          <p:nvPr/>
        </p:nvSpPr>
        <p:spPr>
          <a:xfrm>
            <a:off x="3718828" y="5565524"/>
            <a:ext cx="419863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Funded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by</a:t>
            </a:r>
            <a:r>
              <a:rPr lang="fi-FI" dirty="0">
                <a:solidFill>
                  <a:schemeClr val="bg1"/>
                </a:solidFill>
              </a:rPr>
              <a:t> STEA </a:t>
            </a:r>
            <a:r>
              <a:rPr lang="en-US" dirty="0">
                <a:solidFill>
                  <a:schemeClr val="bg1"/>
                </a:solidFill>
              </a:rPr>
              <a:t>Funding Centre for Social Welfare and Health </a:t>
            </a:r>
            <a:r>
              <a:rPr lang="en-US" dirty="0" err="1">
                <a:solidFill>
                  <a:schemeClr val="bg1"/>
                </a:solidFill>
              </a:rPr>
              <a:t>Organisations</a:t>
            </a:r>
            <a:endParaRPr lang="en-US" dirty="0">
              <a:solidFill>
                <a:schemeClr val="bg1"/>
              </a:solidFill>
            </a:endParaRPr>
          </a:p>
          <a:p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08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henkilö, ulko, ruoho, mies&#10;&#10;Kuvaus luotu automaattisesti">
            <a:extLst>
              <a:ext uri="{FF2B5EF4-FFF2-40B4-BE49-F238E27FC236}">
                <a16:creationId xmlns:a16="http://schemas.microsoft.com/office/drawing/2014/main" xmlns="" id="{25A1585D-6A2C-4202-8F0F-0D423016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80" y="2647254"/>
            <a:ext cx="2150880" cy="12034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Kuva 8" descr="Kuva, joka sisältää kohteen vesi, ulko, järvi, joki&#10;&#10;Kuvaus luotu automaattisesti">
            <a:extLst>
              <a:ext uri="{FF2B5EF4-FFF2-40B4-BE49-F238E27FC236}">
                <a16:creationId xmlns:a16="http://schemas.microsoft.com/office/drawing/2014/main" xmlns="" id="{37B309AA-A3BE-4D82-B4D4-76EE63D47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104" y="2415806"/>
            <a:ext cx="1834784" cy="14980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Kuva 10" descr="Kuva, joka sisältää kohteen pitäminen, henkilö, katsominen, peili&#10;&#10;Kuvaus luotu automaattisesti">
            <a:extLst>
              <a:ext uri="{FF2B5EF4-FFF2-40B4-BE49-F238E27FC236}">
                <a16:creationId xmlns:a16="http://schemas.microsoft.com/office/drawing/2014/main" xmlns="" id="{6780AC12-F29E-4899-A243-9C7FF1E23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4" y="2205607"/>
            <a:ext cx="1525776" cy="22954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xmlns="" id="{B40AB56B-1BAA-4A84-BA15-73DDA2CF8B88}"/>
              </a:ext>
            </a:extLst>
          </p:cNvPr>
          <p:cNvSpPr txBox="1"/>
          <p:nvPr/>
        </p:nvSpPr>
        <p:spPr>
          <a:xfrm>
            <a:off x="3054285" y="2988297"/>
            <a:ext cx="19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- - - - - - - - - - - - - - - 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xmlns="" id="{6B14EAD5-8733-465B-A4D1-AEC0267421D5}"/>
              </a:ext>
            </a:extLst>
          </p:cNvPr>
          <p:cNvSpPr txBox="1"/>
          <p:nvPr/>
        </p:nvSpPr>
        <p:spPr>
          <a:xfrm>
            <a:off x="7547946" y="3003106"/>
            <a:ext cx="19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- - - - - - - - - - - - - - - 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xmlns="" id="{B00DFC23-9B30-4512-9F98-C97106D36621}"/>
              </a:ext>
            </a:extLst>
          </p:cNvPr>
          <p:cNvSpPr txBox="1"/>
          <p:nvPr/>
        </p:nvSpPr>
        <p:spPr>
          <a:xfrm>
            <a:off x="352019" y="389355"/>
            <a:ext cx="2945505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200" dirty="0" err="1">
                <a:solidFill>
                  <a:schemeClr val="bg1"/>
                </a:solidFill>
              </a:rPr>
              <a:t>Inform</a:t>
            </a:r>
            <a:endParaRPr lang="fi-FI" sz="12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200" dirty="0">
                <a:solidFill>
                  <a:schemeClr val="bg1"/>
                </a:solidFill>
              </a:rPr>
              <a:t>Reach, </a:t>
            </a:r>
            <a:r>
              <a:rPr lang="fi-FI" sz="1200" dirty="0" err="1">
                <a:solidFill>
                  <a:schemeClr val="bg1"/>
                </a:solidFill>
              </a:rPr>
              <a:t>engage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commit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the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clients</a:t>
            </a:r>
            <a:r>
              <a:rPr lang="fi-FI" sz="1200" dirty="0">
                <a:solidFill>
                  <a:schemeClr val="bg1"/>
                </a:solidFill>
              </a:rPr>
              <a:t> to </a:t>
            </a:r>
            <a:r>
              <a:rPr lang="fi-FI" sz="1200" dirty="0" err="1">
                <a:solidFill>
                  <a:schemeClr val="bg1"/>
                </a:solidFill>
              </a:rPr>
              <a:t>cooperate</a:t>
            </a:r>
            <a:endParaRPr lang="fi-FI" sz="12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200" dirty="0" err="1">
                <a:solidFill>
                  <a:schemeClr val="bg1"/>
                </a:solidFill>
              </a:rPr>
              <a:t>Start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building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trust</a:t>
            </a:r>
            <a:endParaRPr lang="fi-FI" sz="12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200" dirty="0" err="1">
                <a:solidFill>
                  <a:schemeClr val="bg1"/>
                </a:solidFill>
              </a:rPr>
              <a:t>Supporting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recovery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xmlns="" id="{97B0A58C-5972-4A81-8859-5733B490DD8D}"/>
              </a:ext>
            </a:extLst>
          </p:cNvPr>
          <p:cNvSpPr txBox="1"/>
          <p:nvPr/>
        </p:nvSpPr>
        <p:spPr>
          <a:xfrm>
            <a:off x="3130715" y="3356479"/>
            <a:ext cx="18100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bg1"/>
                </a:solidFill>
              </a:rPr>
              <a:t>Control &amp; </a:t>
            </a:r>
            <a:r>
              <a:rPr lang="fi-FI" sz="1200" b="1" dirty="0" err="1">
                <a:solidFill>
                  <a:schemeClr val="bg1"/>
                </a:solidFill>
              </a:rPr>
              <a:t>support</a:t>
            </a:r>
            <a:endParaRPr lang="fi-FI" sz="1200" b="1" dirty="0">
              <a:solidFill>
                <a:schemeClr val="bg1"/>
              </a:solidFill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xmlns="" id="{41C381AF-A7FB-486D-BC8C-0BF8AB691AA5}"/>
              </a:ext>
            </a:extLst>
          </p:cNvPr>
          <p:cNvSpPr txBox="1"/>
          <p:nvPr/>
        </p:nvSpPr>
        <p:spPr>
          <a:xfrm>
            <a:off x="8705496" y="156414"/>
            <a:ext cx="3184082" cy="212365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Provide support for the transitional phase between imprisonment and the release to prevent relapses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200" dirty="0" err="1">
                <a:solidFill>
                  <a:schemeClr val="bg1"/>
                </a:solidFill>
              </a:rPr>
              <a:t>Supporting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recovery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motivation</a:t>
            </a:r>
            <a:r>
              <a:rPr lang="fi-FI" sz="1200" dirty="0">
                <a:solidFill>
                  <a:schemeClr val="bg1"/>
                </a:solidFill>
              </a:rPr>
              <a:t> to </a:t>
            </a:r>
            <a:r>
              <a:rPr lang="fi-FI" sz="1200" dirty="0" err="1">
                <a:solidFill>
                  <a:schemeClr val="bg1"/>
                </a:solidFill>
              </a:rPr>
              <a:t>change</a:t>
            </a:r>
            <a:endParaRPr lang="fi-FI" sz="12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200" dirty="0">
                <a:solidFill>
                  <a:schemeClr val="bg1"/>
                </a:solidFill>
              </a:rPr>
              <a:t>Building and </a:t>
            </a:r>
            <a:r>
              <a:rPr lang="fi-FI" sz="1200" dirty="0" err="1">
                <a:solidFill>
                  <a:schemeClr val="bg1"/>
                </a:solidFill>
              </a:rPr>
              <a:t>supporting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new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identity</a:t>
            </a:r>
            <a:endParaRPr lang="fi-FI" sz="12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200" dirty="0" err="1">
                <a:solidFill>
                  <a:schemeClr val="bg1"/>
                </a:solidFill>
              </a:rPr>
              <a:t>Sober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content</a:t>
            </a:r>
            <a:r>
              <a:rPr lang="fi-FI" sz="1200" dirty="0">
                <a:solidFill>
                  <a:schemeClr val="bg1"/>
                </a:solidFill>
              </a:rPr>
              <a:t> for </a:t>
            </a:r>
            <a:r>
              <a:rPr lang="fi-FI" sz="1200" dirty="0" err="1">
                <a:solidFill>
                  <a:schemeClr val="bg1"/>
                </a:solidFill>
              </a:rPr>
              <a:t>everyday</a:t>
            </a:r>
            <a:r>
              <a:rPr lang="fi-FI" sz="1200" dirty="0">
                <a:solidFill>
                  <a:schemeClr val="bg1"/>
                </a:solidFill>
              </a:rPr>
              <a:t> life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i-FI" sz="1200" dirty="0" err="1">
                <a:solidFill>
                  <a:schemeClr val="bg1"/>
                </a:solidFill>
              </a:rPr>
              <a:t>Support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towards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abstinence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or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moderate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use</a:t>
            </a:r>
            <a:r>
              <a:rPr lang="fi-FI" sz="1200" dirty="0">
                <a:solidFill>
                  <a:schemeClr val="bg1"/>
                </a:solidFill>
              </a:rPr>
              <a:t> of </a:t>
            </a:r>
            <a:r>
              <a:rPr lang="fi-FI" sz="1200" dirty="0" err="1">
                <a:solidFill>
                  <a:schemeClr val="bg1"/>
                </a:solidFill>
              </a:rPr>
              <a:t>intoxicants</a:t>
            </a:r>
            <a:endParaRPr lang="fi-FI" sz="1200" dirty="0">
              <a:solidFill>
                <a:schemeClr val="bg1"/>
              </a:solidFill>
            </a:endParaRPr>
          </a:p>
          <a:p>
            <a:endParaRPr lang="fi-FI" sz="1200" dirty="0">
              <a:solidFill>
                <a:schemeClr val="bg1"/>
              </a:solidFill>
            </a:endParaRPr>
          </a:p>
          <a:p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31" name="Nuoli: Vasen-oikea 30">
            <a:extLst>
              <a:ext uri="{FF2B5EF4-FFF2-40B4-BE49-F238E27FC236}">
                <a16:creationId xmlns:a16="http://schemas.microsoft.com/office/drawing/2014/main" xmlns="" id="{D9F2B104-AD7C-4CC1-9545-4F6C6AF57EAA}"/>
              </a:ext>
            </a:extLst>
          </p:cNvPr>
          <p:cNvSpPr/>
          <p:nvPr/>
        </p:nvSpPr>
        <p:spPr>
          <a:xfrm>
            <a:off x="3054285" y="3766812"/>
            <a:ext cx="6900419" cy="484632"/>
          </a:xfrm>
          <a:prstGeom prst="leftRightArrow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bg1"/>
                </a:solidFill>
              </a:rPr>
              <a:t>Cooperation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with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Criminal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Sanctions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Agency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xmlns="" id="{A3419B9B-D6AB-49C4-9A55-EC82AB8347A2}"/>
              </a:ext>
            </a:extLst>
          </p:cNvPr>
          <p:cNvSpPr/>
          <p:nvPr/>
        </p:nvSpPr>
        <p:spPr>
          <a:xfrm>
            <a:off x="1381124" y="1704663"/>
            <a:ext cx="1525776" cy="47266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bg1"/>
                </a:solidFill>
              </a:rPr>
              <a:t>Imprisonment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xmlns="" id="{682CAF57-1548-4C8A-AD10-D8E2A8724B39}"/>
              </a:ext>
            </a:extLst>
          </p:cNvPr>
          <p:cNvSpPr/>
          <p:nvPr/>
        </p:nvSpPr>
        <p:spPr>
          <a:xfrm>
            <a:off x="6462625" y="1671778"/>
            <a:ext cx="1362635" cy="775655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bg1"/>
                </a:solidFill>
              </a:rPr>
              <a:t>Community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sanctions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xmlns="" id="{4AF9EA93-817D-47D6-BB6A-D03568EEE9CE}"/>
              </a:ext>
            </a:extLst>
          </p:cNvPr>
          <p:cNvSpPr/>
          <p:nvPr/>
        </p:nvSpPr>
        <p:spPr>
          <a:xfrm>
            <a:off x="5160713" y="1677814"/>
            <a:ext cx="1214117" cy="70024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bg1"/>
                </a:solidFill>
              </a:rPr>
              <a:t>Juvenile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punisment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xmlns="" id="{2ECE495F-D988-4675-9375-29D7AFC56902}"/>
              </a:ext>
            </a:extLst>
          </p:cNvPr>
          <p:cNvSpPr/>
          <p:nvPr/>
        </p:nvSpPr>
        <p:spPr>
          <a:xfrm>
            <a:off x="7233072" y="2410841"/>
            <a:ext cx="1362635" cy="70425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bg1"/>
                </a:solidFill>
              </a:rPr>
              <a:t>Monitoring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sentence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xmlns="" id="{FCEC63E9-B984-4A53-B929-2AD1B0CA4DDF}"/>
              </a:ext>
            </a:extLst>
          </p:cNvPr>
          <p:cNvSpPr/>
          <p:nvPr/>
        </p:nvSpPr>
        <p:spPr>
          <a:xfrm>
            <a:off x="3756211" y="2130168"/>
            <a:ext cx="1628871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bg1"/>
                </a:solidFill>
              </a:rPr>
              <a:t>Supervised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probationary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freedom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xmlns="" id="{B8A47FC1-97B5-4C8E-B5C5-2FC46D07FA51}"/>
              </a:ext>
            </a:extLst>
          </p:cNvPr>
          <p:cNvSpPr/>
          <p:nvPr/>
        </p:nvSpPr>
        <p:spPr>
          <a:xfrm>
            <a:off x="9661275" y="1905397"/>
            <a:ext cx="1896441" cy="47266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bg1"/>
                </a:solidFill>
              </a:rPr>
              <a:t>Freedom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liberated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xmlns="" id="{ED66BCA6-E208-4F7C-BBEF-AF1AB49BD4A8}"/>
              </a:ext>
            </a:extLst>
          </p:cNvPr>
          <p:cNvSpPr txBox="1"/>
          <p:nvPr/>
        </p:nvSpPr>
        <p:spPr>
          <a:xfrm>
            <a:off x="331709" y="5803855"/>
            <a:ext cx="11126782" cy="55399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C00000"/>
                </a:solidFill>
              </a:rPr>
              <a:t>RECOVERY ORIENTATION 		POSITIVE CRIMINOLOGY AND PSYCHOLOGY 		EMPOWERMENT</a:t>
            </a:r>
            <a:r>
              <a:rPr lang="fi-FI" sz="1200" b="1" dirty="0">
                <a:solidFill>
                  <a:srgbClr val="C00000"/>
                </a:solidFill>
              </a:rPr>
              <a:t>			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xmlns="" id="{78254BDF-B205-4DEF-ACCB-ECEC1CD77A84}"/>
              </a:ext>
            </a:extLst>
          </p:cNvPr>
          <p:cNvSpPr txBox="1"/>
          <p:nvPr/>
        </p:nvSpPr>
        <p:spPr>
          <a:xfrm>
            <a:off x="3946887" y="150181"/>
            <a:ext cx="4479477" cy="58477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 err="1">
                <a:solidFill>
                  <a:schemeClr val="bg1"/>
                </a:solidFill>
              </a:rPr>
              <a:t>Reducing</a:t>
            </a:r>
            <a:r>
              <a:rPr lang="fi-FI" sz="1600" b="1" dirty="0">
                <a:solidFill>
                  <a:schemeClr val="bg1"/>
                </a:solidFill>
              </a:rPr>
              <a:t> </a:t>
            </a:r>
            <a:r>
              <a:rPr lang="fi-FI" sz="1600" b="1" dirty="0" err="1">
                <a:solidFill>
                  <a:schemeClr val="bg1"/>
                </a:solidFill>
              </a:rPr>
              <a:t>recidivism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fi-FI" sz="1600" b="1" dirty="0" err="1">
                <a:solidFill>
                  <a:schemeClr val="bg1"/>
                </a:solidFill>
              </a:rPr>
              <a:t>Contributing</a:t>
            </a:r>
            <a:r>
              <a:rPr lang="fi-FI" sz="1600" b="1" dirty="0">
                <a:solidFill>
                  <a:schemeClr val="bg1"/>
                </a:solidFill>
              </a:rPr>
              <a:t> to </a:t>
            </a:r>
            <a:r>
              <a:rPr lang="fi-FI" sz="1600" b="1" dirty="0" err="1">
                <a:solidFill>
                  <a:schemeClr val="bg1"/>
                </a:solidFill>
              </a:rPr>
              <a:t>over</a:t>
            </a:r>
            <a:r>
              <a:rPr lang="fi-FI" sz="1600" b="1" dirty="0">
                <a:solidFill>
                  <a:schemeClr val="bg1"/>
                </a:solidFill>
              </a:rPr>
              <a:t> </a:t>
            </a:r>
            <a:r>
              <a:rPr lang="fi-FI" sz="1600" b="1" dirty="0" err="1">
                <a:solidFill>
                  <a:schemeClr val="bg1"/>
                </a:solidFill>
              </a:rPr>
              <a:t>generational</a:t>
            </a:r>
            <a:r>
              <a:rPr lang="fi-FI" sz="1600" b="1" dirty="0">
                <a:solidFill>
                  <a:schemeClr val="bg1"/>
                </a:solidFill>
              </a:rPr>
              <a:t> </a:t>
            </a:r>
            <a:r>
              <a:rPr lang="fi-FI" sz="1600" b="1" dirty="0" err="1">
                <a:solidFill>
                  <a:schemeClr val="bg1"/>
                </a:solidFill>
              </a:rPr>
              <a:t>exclusion</a:t>
            </a:r>
            <a:endParaRPr lang="fi-FI" sz="1600" b="1" dirty="0"/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xmlns="" id="{94F5B2B9-479A-4391-A3CB-C7B2CFDA49B4}"/>
              </a:ext>
            </a:extLst>
          </p:cNvPr>
          <p:cNvSpPr txBox="1"/>
          <p:nvPr/>
        </p:nvSpPr>
        <p:spPr>
          <a:xfrm>
            <a:off x="4534295" y="896685"/>
            <a:ext cx="848413" cy="27699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dirty="0" err="1">
                <a:solidFill>
                  <a:schemeClr val="bg1"/>
                </a:solidFill>
              </a:rPr>
              <a:t>Recovery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xmlns="" id="{360667EA-4C4C-40FC-A161-B42959CD3DC5}"/>
              </a:ext>
            </a:extLst>
          </p:cNvPr>
          <p:cNvSpPr txBox="1"/>
          <p:nvPr/>
        </p:nvSpPr>
        <p:spPr>
          <a:xfrm>
            <a:off x="5661840" y="890142"/>
            <a:ext cx="1040571" cy="27542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New </a:t>
            </a:r>
            <a:r>
              <a:rPr lang="fi-FI" sz="1200" dirty="0" err="1">
                <a:solidFill>
                  <a:schemeClr val="bg1"/>
                </a:solidFill>
              </a:rPr>
              <a:t>identity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xmlns="" id="{00820FD1-3FB3-4E80-A3EC-A3BE0A66CA4B}"/>
              </a:ext>
            </a:extLst>
          </p:cNvPr>
          <p:cNvSpPr/>
          <p:nvPr/>
        </p:nvSpPr>
        <p:spPr>
          <a:xfrm>
            <a:off x="331709" y="4484020"/>
            <a:ext cx="3624606" cy="1105455"/>
          </a:xfrm>
          <a:prstGeom prst="round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Peer, </a:t>
            </a:r>
            <a:r>
              <a:rPr lang="fi-FI" sz="1200" dirty="0" err="1">
                <a:solidFill>
                  <a:schemeClr val="bg1"/>
                </a:solidFill>
              </a:rPr>
              <a:t>individual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group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support</a:t>
            </a:r>
            <a:endParaRPr lang="fi-FI" sz="1200" dirty="0">
              <a:solidFill>
                <a:schemeClr val="bg1"/>
              </a:solidFill>
            </a:endParaRPr>
          </a:p>
          <a:p>
            <a:pPr algn="ctr"/>
            <a:r>
              <a:rPr lang="fi-FI" sz="1200" dirty="0" err="1">
                <a:solidFill>
                  <a:schemeClr val="bg1"/>
                </a:solidFill>
              </a:rPr>
              <a:t>Activities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e.g</a:t>
            </a:r>
            <a:r>
              <a:rPr lang="fi-FI" sz="1200" dirty="0">
                <a:solidFill>
                  <a:schemeClr val="bg1"/>
                </a:solidFill>
              </a:rPr>
              <a:t>. </a:t>
            </a:r>
            <a:r>
              <a:rPr lang="fi-FI" sz="1200" dirty="0" err="1">
                <a:solidFill>
                  <a:schemeClr val="bg1"/>
                </a:solidFill>
              </a:rPr>
              <a:t>making</a:t>
            </a:r>
            <a:r>
              <a:rPr lang="fi-FI" sz="1200" dirty="0">
                <a:solidFill>
                  <a:schemeClr val="bg1"/>
                </a:solidFill>
              </a:rPr>
              <a:t> music</a:t>
            </a:r>
          </a:p>
          <a:p>
            <a:pPr algn="ctr"/>
            <a:r>
              <a:rPr lang="fi-FI" sz="1200" dirty="0" err="1">
                <a:solidFill>
                  <a:schemeClr val="bg1"/>
                </a:solidFill>
              </a:rPr>
              <a:t>Psychosocial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support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conversations</a:t>
            </a:r>
            <a:endParaRPr lang="fi-FI" sz="1200" dirty="0">
              <a:solidFill>
                <a:schemeClr val="bg1"/>
              </a:solidFill>
            </a:endParaRPr>
          </a:p>
          <a:p>
            <a:pPr algn="ctr"/>
            <a:r>
              <a:rPr lang="fi-FI" sz="1200" dirty="0" err="1">
                <a:solidFill>
                  <a:schemeClr val="bg1"/>
                </a:solidFill>
              </a:rPr>
              <a:t>Taking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part</a:t>
            </a:r>
            <a:r>
              <a:rPr lang="fi-FI" sz="1200" dirty="0">
                <a:solidFill>
                  <a:schemeClr val="bg1"/>
                </a:solidFill>
              </a:rPr>
              <a:t> in an </a:t>
            </a:r>
            <a:r>
              <a:rPr lang="fi-FI" sz="1200" dirty="0" err="1">
                <a:solidFill>
                  <a:schemeClr val="bg1"/>
                </a:solidFill>
              </a:rPr>
              <a:t>individual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sentence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plan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preparation</a:t>
            </a:r>
            <a:r>
              <a:rPr lang="fi-FI" sz="1200" dirty="0">
                <a:solidFill>
                  <a:schemeClr val="bg1"/>
                </a:solidFill>
              </a:rPr>
              <a:t> of release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xmlns="" id="{FC5CD735-5D5D-4CFB-BE72-5619616657BA}"/>
              </a:ext>
            </a:extLst>
          </p:cNvPr>
          <p:cNvSpPr/>
          <p:nvPr/>
        </p:nvSpPr>
        <p:spPr>
          <a:xfrm>
            <a:off x="5385081" y="4348202"/>
            <a:ext cx="6073409" cy="1399077"/>
          </a:xfrm>
          <a:prstGeom prst="round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Safe and intoxicant community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activity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centre</a:t>
            </a:r>
            <a:endParaRPr lang="fi-FI" sz="1200" dirty="0">
              <a:solidFill>
                <a:schemeClr val="bg1"/>
              </a:solidFill>
            </a:endParaRPr>
          </a:p>
          <a:p>
            <a:pPr algn="ctr"/>
            <a:r>
              <a:rPr lang="fi-FI" sz="1200" dirty="0">
                <a:solidFill>
                  <a:schemeClr val="bg1"/>
                </a:solidFill>
              </a:rPr>
              <a:t>Peer, </a:t>
            </a:r>
            <a:r>
              <a:rPr lang="fi-FI" sz="1200" dirty="0" err="1">
                <a:solidFill>
                  <a:schemeClr val="bg1"/>
                </a:solidFill>
              </a:rPr>
              <a:t>individual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group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support</a:t>
            </a:r>
            <a:endParaRPr lang="fi-FI" sz="1200" dirty="0">
              <a:solidFill>
                <a:schemeClr val="bg1"/>
              </a:solidFill>
            </a:endParaRPr>
          </a:p>
          <a:p>
            <a:pPr algn="ctr"/>
            <a:r>
              <a:rPr lang="fi-FI" sz="1200" dirty="0" err="1">
                <a:solidFill>
                  <a:schemeClr val="bg1"/>
                </a:solidFill>
              </a:rPr>
              <a:t>Activities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e.g</a:t>
            </a:r>
            <a:r>
              <a:rPr lang="fi-FI" sz="1200" dirty="0">
                <a:solidFill>
                  <a:schemeClr val="bg1"/>
                </a:solidFill>
              </a:rPr>
              <a:t>. </a:t>
            </a:r>
            <a:r>
              <a:rPr lang="fi-FI" sz="1200" dirty="0" err="1">
                <a:solidFill>
                  <a:schemeClr val="bg1"/>
                </a:solidFill>
              </a:rPr>
              <a:t>sports</a:t>
            </a:r>
            <a:r>
              <a:rPr lang="fi-FI" sz="1200" dirty="0">
                <a:solidFill>
                  <a:schemeClr val="bg1"/>
                </a:solidFill>
              </a:rPr>
              <a:t>, </a:t>
            </a:r>
            <a:r>
              <a:rPr lang="fi-FI" sz="1200" dirty="0" err="1">
                <a:solidFill>
                  <a:schemeClr val="bg1"/>
                </a:solidFill>
              </a:rPr>
              <a:t>field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trips</a:t>
            </a:r>
            <a:r>
              <a:rPr lang="fi-FI" sz="1200" dirty="0">
                <a:solidFill>
                  <a:schemeClr val="bg1"/>
                </a:solidFill>
              </a:rPr>
              <a:t>, music, podcast, </a:t>
            </a:r>
            <a:r>
              <a:rPr lang="fi-FI" sz="1200" dirty="0" err="1">
                <a:solidFill>
                  <a:schemeClr val="bg1"/>
                </a:solidFill>
              </a:rPr>
              <a:t>camps</a:t>
            </a:r>
            <a:r>
              <a:rPr lang="fi-FI" sz="1200" dirty="0">
                <a:solidFill>
                  <a:schemeClr val="bg1"/>
                </a:solidFill>
              </a:rPr>
              <a:t>, </a:t>
            </a:r>
            <a:r>
              <a:rPr lang="fi-FI" sz="1200" dirty="0" err="1">
                <a:solidFill>
                  <a:schemeClr val="bg1"/>
                </a:solidFill>
              </a:rPr>
              <a:t>combat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training</a:t>
            </a:r>
            <a:endParaRPr lang="fi-FI" sz="1200" dirty="0">
              <a:solidFill>
                <a:schemeClr val="bg1"/>
              </a:solidFill>
            </a:endParaRPr>
          </a:p>
          <a:p>
            <a:pPr algn="ctr"/>
            <a:r>
              <a:rPr lang="fi-FI" sz="1200" dirty="0">
                <a:solidFill>
                  <a:schemeClr val="bg1"/>
                </a:solidFill>
              </a:rPr>
              <a:t>Life management </a:t>
            </a:r>
            <a:r>
              <a:rPr lang="fi-FI" sz="1200" dirty="0" err="1">
                <a:solidFill>
                  <a:schemeClr val="bg1"/>
                </a:solidFill>
              </a:rPr>
              <a:t>skills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e.g</a:t>
            </a:r>
            <a:r>
              <a:rPr lang="fi-FI" sz="1200" dirty="0">
                <a:solidFill>
                  <a:schemeClr val="bg1"/>
                </a:solidFill>
              </a:rPr>
              <a:t>. </a:t>
            </a:r>
            <a:r>
              <a:rPr lang="fi-FI" sz="1200" dirty="0" err="1">
                <a:solidFill>
                  <a:schemeClr val="bg1"/>
                </a:solidFill>
              </a:rPr>
              <a:t>cooking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cleaning</a:t>
            </a:r>
            <a:endParaRPr lang="fi-FI" sz="1200" dirty="0">
              <a:solidFill>
                <a:schemeClr val="bg1"/>
              </a:solidFill>
            </a:endParaRPr>
          </a:p>
          <a:p>
            <a:pPr algn="ctr"/>
            <a:r>
              <a:rPr lang="fi-FI" sz="1200" dirty="0" err="1">
                <a:solidFill>
                  <a:schemeClr val="bg1"/>
                </a:solidFill>
              </a:rPr>
              <a:t>Wrap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around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support</a:t>
            </a:r>
            <a:endParaRPr lang="fi-FI" sz="1200" dirty="0">
              <a:solidFill>
                <a:schemeClr val="bg1"/>
              </a:solidFill>
            </a:endParaRPr>
          </a:p>
          <a:p>
            <a:pPr algn="ctr"/>
            <a:r>
              <a:rPr lang="fi-FI" sz="1200" dirty="0" err="1">
                <a:solidFill>
                  <a:schemeClr val="bg1"/>
                </a:solidFill>
              </a:rPr>
              <a:t>Housing</a:t>
            </a:r>
            <a:endParaRPr lang="fi-FI" sz="1200" dirty="0">
              <a:solidFill>
                <a:schemeClr val="bg1"/>
              </a:solidFill>
            </a:endParaRPr>
          </a:p>
          <a:p>
            <a:pPr algn="ctr"/>
            <a:r>
              <a:rPr lang="fi-FI" sz="1200" dirty="0" err="1">
                <a:solidFill>
                  <a:schemeClr val="bg1"/>
                </a:solidFill>
              </a:rPr>
              <a:t>Psychosocial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support</a:t>
            </a:r>
            <a:r>
              <a:rPr lang="fi-FI" sz="1200" dirty="0">
                <a:solidFill>
                  <a:schemeClr val="bg1"/>
                </a:solidFill>
              </a:rPr>
              <a:t> and </a:t>
            </a:r>
            <a:r>
              <a:rPr lang="fi-FI" sz="1200" dirty="0" err="1">
                <a:solidFill>
                  <a:schemeClr val="bg1"/>
                </a:solidFill>
              </a:rPr>
              <a:t>conversations</a:t>
            </a:r>
            <a:r>
              <a:rPr lang="fi-FI" sz="1200" dirty="0">
                <a:solidFill>
                  <a:schemeClr val="bg1"/>
                </a:solidFill>
              </a:rPr>
              <a:t> (</a:t>
            </a:r>
            <a:r>
              <a:rPr lang="fi-FI" sz="1200" dirty="0" err="1">
                <a:solidFill>
                  <a:schemeClr val="bg1"/>
                </a:solidFill>
              </a:rPr>
              <a:t>Motivational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interviewing</a:t>
            </a:r>
            <a:r>
              <a:rPr lang="fi-FI" sz="1200" dirty="0">
                <a:solidFill>
                  <a:schemeClr val="bg1"/>
                </a:solidFill>
              </a:rPr>
              <a:t>)</a:t>
            </a:r>
            <a:endParaRPr lang="fi-FI" dirty="0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xmlns="" id="{71E13CD9-6EB1-4323-83C5-137E46F5262C}"/>
              </a:ext>
            </a:extLst>
          </p:cNvPr>
          <p:cNvSpPr txBox="1"/>
          <p:nvPr/>
        </p:nvSpPr>
        <p:spPr>
          <a:xfrm>
            <a:off x="7000273" y="886102"/>
            <a:ext cx="1040571" cy="27542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200" dirty="0" err="1">
                <a:solidFill>
                  <a:schemeClr val="bg1"/>
                </a:solidFill>
              </a:rPr>
              <a:t>Desistance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EE1B0A1A-77BE-459C-929E-074D8AD4AB5B}"/>
              </a:ext>
            </a:extLst>
          </p:cNvPr>
          <p:cNvSpPr txBox="1"/>
          <p:nvPr/>
        </p:nvSpPr>
        <p:spPr>
          <a:xfrm>
            <a:off x="7639900" y="3386038"/>
            <a:ext cx="1836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>
                <a:solidFill>
                  <a:schemeClr val="bg1"/>
                </a:solidFill>
              </a:rPr>
              <a:t>Subsidized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employment</a:t>
            </a:r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48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/>
      <p:bldP spid="31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3" grpId="0" animBg="1"/>
      <p:bldP spid="4" grpId="0" animBg="1"/>
      <p:bldP spid="2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ulko, henkilö, penkki, istuminen&#10;&#10;Kuvaus luotu automaattisesti">
            <a:extLst>
              <a:ext uri="{FF2B5EF4-FFF2-40B4-BE49-F238E27FC236}">
                <a16:creationId xmlns:a16="http://schemas.microsoft.com/office/drawing/2014/main" xmlns="" id="{F06463FD-3310-41FB-B5A9-746B257E1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5" y="49908"/>
            <a:ext cx="9047175" cy="60314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E0902CB0-8CD0-414C-863B-701AEBF11EC8}"/>
              </a:ext>
            </a:extLst>
          </p:cNvPr>
          <p:cNvSpPr txBox="1"/>
          <p:nvPr/>
        </p:nvSpPr>
        <p:spPr>
          <a:xfrm>
            <a:off x="3130471" y="4668815"/>
            <a:ext cx="6540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dirty="0" err="1"/>
              <a:t>Thank</a:t>
            </a:r>
            <a:r>
              <a:rPr lang="fi-FI" sz="6000" dirty="0"/>
              <a:t> </a:t>
            </a:r>
            <a:r>
              <a:rPr lang="fi-FI" sz="6000" dirty="0" err="1"/>
              <a:t>you</a:t>
            </a:r>
            <a:r>
              <a:rPr lang="fi-FI" sz="6000" dirty="0"/>
              <a:t>!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xmlns="" id="{480F4024-119F-40A1-9ED1-7F4C3EC92418}"/>
              </a:ext>
            </a:extLst>
          </p:cNvPr>
          <p:cNvSpPr txBox="1"/>
          <p:nvPr/>
        </p:nvSpPr>
        <p:spPr>
          <a:xfrm>
            <a:off x="9556819" y="453713"/>
            <a:ext cx="24691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Mirja Salo</a:t>
            </a:r>
          </a:p>
          <a:p>
            <a:r>
              <a:rPr lang="fi-FI" dirty="0">
                <a:solidFill>
                  <a:schemeClr val="bg1"/>
                </a:solidFill>
              </a:rPr>
              <a:t>Project </a:t>
            </a:r>
            <a:r>
              <a:rPr lang="fi-FI" dirty="0" err="1">
                <a:solidFill>
                  <a:schemeClr val="bg1"/>
                </a:solidFill>
              </a:rPr>
              <a:t>manager</a:t>
            </a:r>
            <a:r>
              <a:rPr lang="fi-FI" dirty="0">
                <a:solidFill>
                  <a:schemeClr val="bg1"/>
                </a:solidFill>
              </a:rPr>
              <a:t>/ </a:t>
            </a:r>
            <a:r>
              <a:rPr lang="fi-FI" dirty="0" err="1">
                <a:solidFill>
                  <a:schemeClr val="bg1"/>
                </a:solidFill>
              </a:rPr>
              <a:t>responsible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counselor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  <a:hlinkClick r:id="rId4"/>
              </a:rPr>
              <a:t>mirja.salo@krits.fi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Tel. +358 50 412 4039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hlinkClick r:id="rId5"/>
              </a:rPr>
              <a:t>https://www.krits.fi/foundation-for-supporting-ex-offenders-in-english/</a:t>
            </a:r>
            <a:endParaRPr lang="fi-FI" dirty="0"/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Facebook:</a:t>
            </a:r>
          </a:p>
          <a:p>
            <a:r>
              <a:rPr lang="fi-FI" dirty="0">
                <a:solidFill>
                  <a:schemeClr val="bg1"/>
                </a:solidFill>
              </a:rPr>
              <a:t>KRITS – Nuorten toimintakeskus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 err="1">
                <a:solidFill>
                  <a:schemeClr val="bg1"/>
                </a:solidFill>
              </a:rPr>
              <a:t>Krits</a:t>
            </a:r>
            <a:r>
              <a:rPr lang="fi-FI" dirty="0">
                <a:solidFill>
                  <a:schemeClr val="bg1"/>
                </a:solidFill>
              </a:rPr>
              <a:t> Mirja Salo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Instagram:</a:t>
            </a:r>
          </a:p>
          <a:p>
            <a:r>
              <a:rPr lang="fi-FI" dirty="0" err="1">
                <a:solidFill>
                  <a:schemeClr val="bg1"/>
                </a:solidFill>
              </a:rPr>
              <a:t>kritsnuoret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6786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KRITS">
      <a:dk1>
        <a:srgbClr val="000000"/>
      </a:dk1>
      <a:lt1>
        <a:srgbClr val="FFFFFF"/>
      </a:lt1>
      <a:dk2>
        <a:srgbClr val="005175"/>
      </a:dk2>
      <a:lt2>
        <a:srgbClr val="E38300"/>
      </a:lt2>
      <a:accent1>
        <a:srgbClr val="00AEEF"/>
      </a:accent1>
      <a:accent2>
        <a:srgbClr val="B10011"/>
      </a:accent2>
      <a:accent3>
        <a:srgbClr val="EC008C"/>
      </a:accent3>
      <a:accent4>
        <a:srgbClr val="68BD45"/>
      </a:accent4>
      <a:accent5>
        <a:srgbClr val="FFFFFF"/>
      </a:accent5>
      <a:accent6>
        <a:srgbClr val="000000"/>
      </a:accent6>
      <a:hlink>
        <a:srgbClr val="EC008C"/>
      </a:hlink>
      <a:folHlink>
        <a:srgbClr val="00AEE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si">
  <a:themeElements>
    <a:clrScheme name="KRITS">
      <a:dk1>
        <a:srgbClr val="000000"/>
      </a:dk1>
      <a:lt1>
        <a:srgbClr val="FFFFFF"/>
      </a:lt1>
      <a:dk2>
        <a:srgbClr val="005175"/>
      </a:dk2>
      <a:lt2>
        <a:srgbClr val="E38300"/>
      </a:lt2>
      <a:accent1>
        <a:srgbClr val="00AEEF"/>
      </a:accent1>
      <a:accent2>
        <a:srgbClr val="B10011"/>
      </a:accent2>
      <a:accent3>
        <a:srgbClr val="EC008C"/>
      </a:accent3>
      <a:accent4>
        <a:srgbClr val="68BD45"/>
      </a:accent4>
      <a:accent5>
        <a:srgbClr val="FFFFFF"/>
      </a:accent5>
      <a:accent6>
        <a:srgbClr val="000000"/>
      </a:accent6>
      <a:hlink>
        <a:srgbClr val="EC008C"/>
      </a:hlink>
      <a:folHlink>
        <a:srgbClr val="00AEE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56916673DD4ED4DA850999C1372DF7F" ma:contentTypeVersion="9" ma:contentTypeDescription="Luo uusi asiakirja." ma:contentTypeScope="" ma:versionID="b88e771d0deb5c67b2e3ecb3bbeae6b7">
  <xsd:schema xmlns:xsd="http://www.w3.org/2001/XMLSchema" xmlns:xs="http://www.w3.org/2001/XMLSchema" xmlns:p="http://schemas.microsoft.com/office/2006/metadata/properties" xmlns:ns2="2c059565-6e0d-43ce-ba3d-b062b1d4ec05" xmlns:ns3="http://schemas.microsoft.com/sharepoint/v4" xmlns:ns4="ca2a1098-034b-4cf5-b2b8-0960e91503ec" targetNamespace="http://schemas.microsoft.com/office/2006/metadata/properties" ma:root="true" ma:fieldsID="dad320caa66ff71dcd1ba0ebf052e0f7" ns2:_="" ns3:_="" ns4:_="">
    <xsd:import namespace="2c059565-6e0d-43ce-ba3d-b062b1d4ec05"/>
    <xsd:import namespace="http://schemas.microsoft.com/sharepoint/v4"/>
    <xsd:import namespace="ca2a1098-034b-4cf5-b2b8-0960e91503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conOverlay" minOccurs="0"/>
                <xsd:element ref="ns2:_dlc_DocId" minOccurs="0"/>
                <xsd:element ref="ns2:_dlc_DocIdUrl" minOccurs="0"/>
                <xsd:element ref="ns2:_dlc_DocIdPersistId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59565-6e0d-43ce-ba3d-b062b1d4ec05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2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astSharedByUser" ma:index="14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a1098-034b-4cf5-b2b8-0960e9150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c059565-6e0d-43ce-ba3d-b062b1d4ec05">JZ36MCW3DFYJ-852562589-208</_dlc_DocId>
    <_dlc_DocIdUrl xmlns="2c059565-6e0d-43ce-ba3d-b062b1d4ec05">
      <Url>https://kritsfi.sharepoint.com/lomake/_layouts/15/DocIdRedir.aspx?ID=JZ36MCW3DFYJ-852562589-208</Url>
      <Description>JZ36MCW3DFYJ-852562589-208</Description>
    </_dlc_DocIdUrl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1CC970D-A5CF-4F55-84FC-A7626F835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59565-6e0d-43ce-ba3d-b062b1d4ec05"/>
    <ds:schemaRef ds:uri="http://schemas.microsoft.com/sharepoint/v4"/>
    <ds:schemaRef ds:uri="ca2a1098-034b-4cf5-b2b8-0960e9150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388998-A226-4BCF-BE50-6EB5105CCB08}">
  <ds:schemaRefs>
    <ds:schemaRef ds:uri="2c059565-6e0d-43ce-ba3d-b062b1d4ec05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a2a1098-034b-4cf5-b2b8-0960e91503e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564D4B-1872-452B-A615-131C195BD4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522EA8-08FD-4DAB-988B-AEFB5B2CEDE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kkj</Template>
  <TotalTime>4863</TotalTime>
  <Words>799</Words>
  <Application>Microsoft Office PowerPoint</Application>
  <PresentationFormat>Custom</PresentationFormat>
  <Paragraphs>84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Kansi</vt:lpstr>
      <vt:lpstr>Action for Youth Krits – Finnish Foundation for Supporting Ex-offenders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Terhi Saalasti</dc:creator>
  <cp:lastModifiedBy>Goran Stojanović</cp:lastModifiedBy>
  <cp:revision>75</cp:revision>
  <dcterms:created xsi:type="dcterms:W3CDTF">2018-10-22T13:50:57Z</dcterms:created>
  <dcterms:modified xsi:type="dcterms:W3CDTF">2020-01-16T07:11:57Z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0x010100A56916673DD4ED4DA850999C1372DF7F</vt:lpwstr>
  </property>
  <property fmtid="{D5CDD505-2E9C-101B-9397-08002B2CF9AE}" pid="3" name="_dlc_DocIdItemGuid">
    <vt:lpwstr>0f9b6fd2-2a33-40dd-8e8b-5f6e4eb7b826</vt:lpwstr>
  </property>
</Properties>
</file>