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5"/>
    <p:sldMasterId id="2147483662" r:id="rId6"/>
  </p:sldMasterIdLst>
  <p:notesMasterIdLst>
    <p:notesMasterId r:id="rId11"/>
  </p:notesMasterIdLst>
  <p:handoutMasterIdLst>
    <p:handoutMasterId r:id="rId12"/>
  </p:handoutMasterIdLst>
  <p:sldIdLst>
    <p:sldId id="256" r:id="rId7"/>
    <p:sldId id="259" r:id="rId8"/>
    <p:sldId id="260" r:id="rId9"/>
    <p:sldId id="261" r:id="rId10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rja Salo" initials="MS" lastIdx="1" clrIdx="0">
    <p:extLst>
      <p:ext uri="{19B8F6BF-5375-455C-9EA6-DF929625EA0E}">
        <p15:presenceInfo xmlns:p15="http://schemas.microsoft.com/office/powerpoint/2012/main" xmlns="" userId="Mirja Salo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505"/>
    <p:restoredTop sz="75602" autoAdjust="0"/>
  </p:normalViewPr>
  <p:slideViewPr>
    <p:cSldViewPr snapToGrid="0" snapToObjects="1">
      <p:cViewPr>
        <p:scale>
          <a:sx n="93" d="100"/>
          <a:sy n="93" d="100"/>
        </p:scale>
        <p:origin x="-1590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60" d="100"/>
          <a:sy n="160" d="100"/>
        </p:scale>
        <p:origin x="2856" y="16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notesMaster" Target="notesMasters/notesMaster1.xml"/><Relationship Id="rId5" Type="http://schemas.openxmlformats.org/officeDocument/2006/relationships/slideMaster" Target="slideMasters/slideMaster1.xml"/><Relationship Id="rId15" Type="http://schemas.openxmlformats.org/officeDocument/2006/relationships/viewProps" Target="viewProps.xml"/><Relationship Id="rId10" Type="http://schemas.openxmlformats.org/officeDocument/2006/relationships/slide" Target="slides/slide4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4B8586C6-68B2-C940-AFA4-6AD8D66438E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33B4852C-CA90-A947-A403-56F110C84CD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DF1C77-CA32-4D4E-9778-85C4A3BC0F46}" type="datetimeFigureOut">
              <a:rPr lang="fi-FI" smtClean="0"/>
              <a:t>16.1.2020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4D883BFD-62C4-6349-B9AA-75950060849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2D0A5EA2-575B-C64E-9588-E2E27CDA915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05D7F8-1F74-0F4D-A93E-9687EC286E9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038532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0F85DC-48D3-7D44-9512-1DEAF01FE43C}" type="datetimeFigureOut">
              <a:rPr lang="fi-FI" smtClean="0"/>
              <a:t>16.1.2020</a:t>
            </a:fld>
            <a:endParaRPr lang="fi-F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C155AA-C3F3-B84F-8B8A-E52AE6ACC24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368560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dirty="0"/>
              <a:t>Hi </a:t>
            </a:r>
            <a:r>
              <a:rPr lang="fi-FI" dirty="0" err="1"/>
              <a:t>I’m</a:t>
            </a:r>
            <a:r>
              <a:rPr lang="fi-FI" dirty="0"/>
              <a:t> Mirja Salo and I </a:t>
            </a:r>
            <a:r>
              <a:rPr lang="fi-FI" dirty="0" err="1"/>
              <a:t>come</a:t>
            </a:r>
            <a:r>
              <a:rPr lang="fi-FI" dirty="0"/>
              <a:t> </a:t>
            </a:r>
            <a:r>
              <a:rPr lang="fi-FI" dirty="0" err="1"/>
              <a:t>from</a:t>
            </a:r>
            <a:r>
              <a:rPr lang="fi-FI" dirty="0"/>
              <a:t> </a:t>
            </a:r>
            <a:r>
              <a:rPr lang="fi-FI" dirty="0" err="1"/>
              <a:t>here</a:t>
            </a:r>
            <a:r>
              <a:rPr lang="fi-FI" dirty="0"/>
              <a:t>, </a:t>
            </a:r>
            <a:r>
              <a:rPr lang="fi-FI" dirty="0" err="1"/>
              <a:t>from</a:t>
            </a:r>
            <a:r>
              <a:rPr lang="fi-FI" dirty="0"/>
              <a:t> Finland. I </a:t>
            </a:r>
            <a:r>
              <a:rPr lang="fi-FI" dirty="0" err="1"/>
              <a:t>work</a:t>
            </a:r>
            <a:r>
              <a:rPr lang="fi-FI" dirty="0"/>
              <a:t> in </a:t>
            </a:r>
            <a:r>
              <a:rPr lang="en-US" sz="1200" dirty="0" err="1"/>
              <a:t>Krits</a:t>
            </a:r>
            <a:r>
              <a:rPr lang="en-US" sz="1200" dirty="0"/>
              <a:t>, </a:t>
            </a:r>
            <a:r>
              <a:rPr lang="en-US" sz="1200" dirty="0" err="1"/>
              <a:t>wich</a:t>
            </a:r>
            <a:r>
              <a:rPr lang="en-US" sz="1200" dirty="0"/>
              <a:t> stands for Finnish Foundation for Supporting Ex-offenders. I have been the project manager in action for youth.</a:t>
            </a:r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C155AA-C3F3-B84F-8B8A-E52AE6ACC249}" type="slidenum">
              <a:rPr lang="fi-FI" smtClean="0"/>
              <a:t>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998794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dirty="0" err="1"/>
              <a:t>Myself</a:t>
            </a:r>
            <a:r>
              <a:rPr lang="fi-FI" dirty="0"/>
              <a:t> and Kimmo Gustafsson </a:t>
            </a:r>
            <a:r>
              <a:rPr lang="fi-FI" dirty="0" err="1"/>
              <a:t>have</a:t>
            </a:r>
            <a:r>
              <a:rPr lang="fi-FI" dirty="0"/>
              <a:t> </a:t>
            </a:r>
            <a:r>
              <a:rPr lang="fi-FI" dirty="0" err="1"/>
              <a:t>developed</a:t>
            </a:r>
            <a:r>
              <a:rPr lang="fi-FI" dirty="0"/>
              <a:t> </a:t>
            </a:r>
            <a:r>
              <a:rPr lang="fi-FI" dirty="0" err="1"/>
              <a:t>this</a:t>
            </a:r>
            <a:r>
              <a:rPr lang="fi-FI" dirty="0"/>
              <a:t> </a:t>
            </a:r>
            <a:r>
              <a:rPr lang="fi-FI" dirty="0" err="1"/>
              <a:t>project</a:t>
            </a:r>
            <a:r>
              <a:rPr lang="fi-FI" dirty="0"/>
              <a:t> in </a:t>
            </a:r>
            <a:r>
              <a:rPr lang="fi-FI" dirty="0" err="1"/>
              <a:t>cooperation</a:t>
            </a:r>
            <a:r>
              <a:rPr lang="fi-FI" dirty="0"/>
              <a:t> </a:t>
            </a:r>
            <a:r>
              <a:rPr lang="fi-FI" dirty="0" err="1"/>
              <a:t>with</a:t>
            </a:r>
            <a:r>
              <a:rPr lang="fi-FI" dirty="0"/>
              <a:t> </a:t>
            </a:r>
            <a:r>
              <a:rPr lang="fi-FI" dirty="0" err="1"/>
              <a:t>several</a:t>
            </a:r>
            <a:r>
              <a:rPr lang="fi-FI" dirty="0"/>
              <a:t> </a:t>
            </a:r>
            <a:r>
              <a:rPr lang="fi-FI" dirty="0" err="1"/>
              <a:t>stakeholders</a:t>
            </a:r>
            <a:r>
              <a:rPr lang="fi-FI" dirty="0"/>
              <a:t> of </a:t>
            </a:r>
            <a:r>
              <a:rPr lang="fi-FI" dirty="0" err="1"/>
              <a:t>which</a:t>
            </a:r>
            <a:r>
              <a:rPr lang="fi-FI" dirty="0"/>
              <a:t> </a:t>
            </a:r>
            <a:r>
              <a:rPr lang="fi-FI" dirty="0" err="1"/>
              <a:t>Criminal</a:t>
            </a:r>
            <a:r>
              <a:rPr lang="fi-FI" dirty="0"/>
              <a:t> </a:t>
            </a:r>
            <a:r>
              <a:rPr lang="fi-FI" dirty="0" err="1"/>
              <a:t>sanctions</a:t>
            </a:r>
            <a:r>
              <a:rPr lang="fi-FI" dirty="0"/>
              <a:t> </a:t>
            </a:r>
            <a:r>
              <a:rPr lang="fi-FI" dirty="0" err="1"/>
              <a:t>agency</a:t>
            </a:r>
            <a:r>
              <a:rPr lang="fi-FI" dirty="0"/>
              <a:t> is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most</a:t>
            </a:r>
            <a:r>
              <a:rPr lang="fi-FI" dirty="0"/>
              <a:t> </a:t>
            </a:r>
            <a:r>
              <a:rPr lang="fi-FI" dirty="0" err="1"/>
              <a:t>significant</a:t>
            </a:r>
            <a:r>
              <a:rPr lang="fi-FI" dirty="0"/>
              <a:t>. At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moment</a:t>
            </a:r>
            <a:r>
              <a:rPr lang="fi-FI" dirty="0"/>
              <a:t>, </a:t>
            </a:r>
            <a:r>
              <a:rPr lang="fi-FI" dirty="0" err="1"/>
              <a:t>we</a:t>
            </a:r>
            <a:r>
              <a:rPr lang="fi-FI" dirty="0"/>
              <a:t> </a:t>
            </a:r>
            <a:r>
              <a:rPr lang="fi-FI" dirty="0" err="1"/>
              <a:t>are</a:t>
            </a:r>
            <a:r>
              <a:rPr lang="fi-FI" dirty="0"/>
              <a:t>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only</a:t>
            </a:r>
            <a:r>
              <a:rPr lang="fi-FI" dirty="0"/>
              <a:t> </a:t>
            </a:r>
            <a:r>
              <a:rPr lang="fi-FI" dirty="0" err="1"/>
              <a:t>ones</a:t>
            </a:r>
            <a:r>
              <a:rPr lang="fi-FI" dirty="0"/>
              <a:t> in Finland to </a:t>
            </a:r>
            <a:r>
              <a:rPr lang="fi-FI" dirty="0" err="1"/>
              <a:t>provide</a:t>
            </a:r>
            <a:r>
              <a:rPr lang="fi-FI" dirty="0"/>
              <a:t> </a:t>
            </a:r>
            <a:r>
              <a:rPr lang="fi-FI" dirty="0" err="1"/>
              <a:t>such</a:t>
            </a:r>
            <a:r>
              <a:rPr lang="fi-FI" dirty="0"/>
              <a:t> a </a:t>
            </a:r>
            <a:r>
              <a:rPr lang="fi-FI" dirty="0" err="1"/>
              <a:t>support</a:t>
            </a:r>
            <a:r>
              <a:rPr lang="fi-FI" dirty="0"/>
              <a:t> to </a:t>
            </a:r>
            <a:r>
              <a:rPr lang="fi-FI" dirty="0" err="1"/>
              <a:t>this</a:t>
            </a:r>
            <a:r>
              <a:rPr lang="fi-FI" dirty="0"/>
              <a:t> </a:t>
            </a:r>
            <a:r>
              <a:rPr lang="fi-FI" dirty="0" err="1"/>
              <a:t>target</a:t>
            </a:r>
            <a:r>
              <a:rPr lang="fi-FI" dirty="0"/>
              <a:t> </a:t>
            </a:r>
            <a:r>
              <a:rPr lang="fi-FI" dirty="0" err="1"/>
              <a:t>group</a:t>
            </a:r>
            <a:r>
              <a:rPr lang="fi-FI" dirty="0"/>
              <a:t>. </a:t>
            </a:r>
          </a:p>
          <a:p>
            <a:endParaRPr lang="fi-FI" dirty="0"/>
          </a:p>
          <a:p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age</a:t>
            </a:r>
            <a:r>
              <a:rPr lang="fi-FI" dirty="0"/>
              <a:t>.. In Finland person </a:t>
            </a:r>
            <a:r>
              <a:rPr lang="fi-FI" dirty="0" err="1"/>
              <a:t>under</a:t>
            </a:r>
            <a:r>
              <a:rPr lang="fi-FI" dirty="0"/>
              <a:t> 15 </a:t>
            </a:r>
            <a:r>
              <a:rPr lang="fi-FI" dirty="0" err="1"/>
              <a:t>years</a:t>
            </a:r>
            <a:r>
              <a:rPr lang="fi-FI" dirty="0"/>
              <a:t> of </a:t>
            </a:r>
            <a:r>
              <a:rPr lang="fi-FI" dirty="0" err="1"/>
              <a:t>age</a:t>
            </a:r>
            <a:r>
              <a:rPr lang="fi-FI" dirty="0"/>
              <a:t> is </a:t>
            </a:r>
            <a:r>
              <a:rPr lang="fi-FI" dirty="0" err="1"/>
              <a:t>not</a:t>
            </a:r>
            <a:r>
              <a:rPr lang="fi-FI" dirty="0"/>
              <a:t> </a:t>
            </a:r>
            <a:r>
              <a:rPr lang="fi-FI" dirty="0" err="1"/>
              <a:t>concidered</a:t>
            </a:r>
            <a:r>
              <a:rPr lang="fi-FI" dirty="0"/>
              <a:t> </a:t>
            </a:r>
            <a:r>
              <a:rPr lang="fi-FI" dirty="0" err="1"/>
              <a:t>by</a:t>
            </a:r>
            <a:r>
              <a:rPr lang="fi-FI" dirty="0"/>
              <a:t> a </a:t>
            </a:r>
            <a:r>
              <a:rPr lang="fi-FI" dirty="0" err="1"/>
              <a:t>court</a:t>
            </a:r>
            <a:r>
              <a:rPr lang="fi-FI" dirty="0"/>
              <a:t> and </a:t>
            </a:r>
            <a:r>
              <a:rPr lang="fi-FI" dirty="0" err="1"/>
              <a:t>the</a:t>
            </a:r>
            <a:r>
              <a:rPr lang="fi-FI" dirty="0"/>
              <a:t> person is </a:t>
            </a:r>
            <a:r>
              <a:rPr lang="fi-FI" dirty="0" err="1"/>
              <a:t>not</a:t>
            </a:r>
            <a:r>
              <a:rPr lang="fi-FI" dirty="0"/>
              <a:t> </a:t>
            </a:r>
            <a:r>
              <a:rPr lang="fi-FI" dirty="0" err="1"/>
              <a:t>sentenced</a:t>
            </a:r>
            <a:r>
              <a:rPr lang="fi-FI" dirty="0"/>
              <a:t> to a </a:t>
            </a:r>
            <a:r>
              <a:rPr lang="fi-FI" dirty="0" err="1"/>
              <a:t>punishmen</a:t>
            </a:r>
            <a:r>
              <a:rPr lang="fi-FI" dirty="0"/>
              <a:t>. And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upper</a:t>
            </a:r>
            <a:r>
              <a:rPr lang="fi-FI" dirty="0"/>
              <a:t> </a:t>
            </a:r>
            <a:r>
              <a:rPr lang="fi-FI" dirty="0" err="1"/>
              <a:t>age</a:t>
            </a:r>
            <a:r>
              <a:rPr lang="fi-FI" dirty="0"/>
              <a:t> </a:t>
            </a:r>
            <a:r>
              <a:rPr lang="fi-FI" dirty="0" err="1"/>
              <a:t>comes</a:t>
            </a:r>
            <a:r>
              <a:rPr lang="fi-FI" dirty="0"/>
              <a:t> </a:t>
            </a:r>
            <a:r>
              <a:rPr lang="fi-FI" dirty="0" err="1"/>
              <a:t>from</a:t>
            </a:r>
            <a:r>
              <a:rPr lang="fi-FI" dirty="0"/>
              <a:t>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youth</a:t>
            </a:r>
            <a:r>
              <a:rPr lang="fi-FI" dirty="0"/>
              <a:t> </a:t>
            </a:r>
            <a:r>
              <a:rPr lang="fi-FI" dirty="0" err="1"/>
              <a:t>law</a:t>
            </a:r>
            <a:r>
              <a:rPr lang="fi-FI" dirty="0"/>
              <a:t>. </a:t>
            </a:r>
          </a:p>
          <a:p>
            <a:endParaRPr lang="fi-FI" dirty="0"/>
          </a:p>
          <a:p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hole</a:t>
            </a:r>
            <a:r>
              <a:rPr lang="fi-FI" dirty="0"/>
              <a:t> </a:t>
            </a:r>
            <a:r>
              <a:rPr lang="fi-FI" dirty="0" err="1"/>
              <a:t>project</a:t>
            </a:r>
            <a:r>
              <a:rPr lang="fi-FI" dirty="0"/>
              <a:t> is </a:t>
            </a:r>
            <a:r>
              <a:rPr lang="fi-FI" dirty="0" err="1"/>
              <a:t>founded</a:t>
            </a:r>
            <a:r>
              <a:rPr lang="fi-FI" dirty="0"/>
              <a:t> </a:t>
            </a:r>
            <a:r>
              <a:rPr lang="fi-FI" dirty="0" err="1"/>
              <a:t>by</a:t>
            </a:r>
            <a:r>
              <a:rPr lang="fi-FI" dirty="0"/>
              <a:t> STEA.</a:t>
            </a:r>
          </a:p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C155AA-C3F3-B84F-8B8A-E52AE6ACC249}" type="slidenum">
              <a:rPr lang="fi-FI" smtClean="0"/>
              <a:t>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389150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fi-FI" b="1" dirty="0"/>
              <a:t>TUOMIOT JA YHTÈISTYÖ NUOLI </a:t>
            </a:r>
            <a:r>
              <a:rPr lang="fi-FI" dirty="0" err="1"/>
              <a:t>The</a:t>
            </a:r>
            <a:r>
              <a:rPr lang="fi-FI" dirty="0"/>
              <a:t> main </a:t>
            </a:r>
            <a:r>
              <a:rPr lang="fi-FI" dirty="0" err="1"/>
              <a:t>challenge</a:t>
            </a:r>
            <a:r>
              <a:rPr lang="fi-FI" dirty="0"/>
              <a:t> </a:t>
            </a:r>
            <a:r>
              <a:rPr lang="fi-FI" dirty="0" err="1"/>
              <a:t>amongst</a:t>
            </a:r>
            <a:r>
              <a:rPr lang="fi-FI" dirty="0"/>
              <a:t> </a:t>
            </a:r>
            <a:r>
              <a:rPr lang="fi-FI" dirty="0" err="1"/>
              <a:t>different</a:t>
            </a:r>
            <a:r>
              <a:rPr lang="fi-FI" dirty="0"/>
              <a:t> </a:t>
            </a:r>
            <a:r>
              <a:rPr lang="fi-FI" dirty="0" err="1"/>
              <a:t>organisations</a:t>
            </a:r>
            <a:r>
              <a:rPr lang="fi-FI" dirty="0"/>
              <a:t> </a:t>
            </a:r>
            <a:r>
              <a:rPr lang="fi-FI" dirty="0" err="1"/>
              <a:t>working</a:t>
            </a:r>
            <a:r>
              <a:rPr lang="fi-FI" dirty="0"/>
              <a:t> </a:t>
            </a:r>
            <a:r>
              <a:rPr lang="fi-FI" dirty="0" err="1"/>
              <a:t>with</a:t>
            </a:r>
            <a:r>
              <a:rPr lang="fi-FI" dirty="0"/>
              <a:t> </a:t>
            </a:r>
            <a:r>
              <a:rPr lang="fi-FI" dirty="0" err="1"/>
              <a:t>this</a:t>
            </a:r>
            <a:r>
              <a:rPr lang="fi-FI" dirty="0"/>
              <a:t> </a:t>
            </a:r>
            <a:r>
              <a:rPr lang="fi-FI" dirty="0" err="1"/>
              <a:t>target</a:t>
            </a:r>
            <a:r>
              <a:rPr lang="fi-FI" dirty="0"/>
              <a:t> </a:t>
            </a:r>
            <a:r>
              <a:rPr lang="fi-FI" dirty="0" err="1"/>
              <a:t>group</a:t>
            </a:r>
            <a:r>
              <a:rPr lang="fi-FI" dirty="0"/>
              <a:t>, </a:t>
            </a:r>
            <a:r>
              <a:rPr lang="fi-FI" dirty="0" err="1"/>
              <a:t>has</a:t>
            </a:r>
            <a:r>
              <a:rPr lang="fi-FI" dirty="0"/>
              <a:t> </a:t>
            </a:r>
            <a:r>
              <a:rPr lang="fi-FI" dirty="0" err="1"/>
              <a:t>been</a:t>
            </a:r>
            <a:r>
              <a:rPr lang="fi-FI" dirty="0"/>
              <a:t> </a:t>
            </a:r>
            <a:r>
              <a:rPr lang="fi-FI" dirty="0" err="1"/>
              <a:t>how</a:t>
            </a:r>
            <a:r>
              <a:rPr lang="fi-FI" dirty="0"/>
              <a:t> to </a:t>
            </a:r>
            <a:r>
              <a:rPr lang="fi-FI" dirty="0" err="1"/>
              <a:t>reach</a:t>
            </a:r>
            <a:r>
              <a:rPr lang="fi-FI" dirty="0"/>
              <a:t> and </a:t>
            </a:r>
            <a:r>
              <a:rPr lang="fi-FI" dirty="0" err="1"/>
              <a:t>engage</a:t>
            </a:r>
            <a:r>
              <a:rPr lang="fi-FI" dirty="0"/>
              <a:t>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clients</a:t>
            </a:r>
            <a:r>
              <a:rPr lang="fi-FI" dirty="0"/>
              <a:t> to </a:t>
            </a:r>
            <a:r>
              <a:rPr lang="fi-FI" dirty="0" err="1"/>
              <a:t>ones</a:t>
            </a:r>
            <a:r>
              <a:rPr lang="fi-FI" dirty="0"/>
              <a:t> </a:t>
            </a:r>
            <a:r>
              <a:rPr lang="fi-FI" dirty="0" err="1"/>
              <a:t>activities</a:t>
            </a:r>
            <a:r>
              <a:rPr lang="fi-FI" dirty="0"/>
              <a:t> and </a:t>
            </a:r>
            <a:r>
              <a:rPr lang="fi-FI" dirty="0" err="1"/>
              <a:t>support</a:t>
            </a:r>
            <a:r>
              <a:rPr lang="fi-FI" dirty="0"/>
              <a:t>. </a:t>
            </a:r>
            <a:r>
              <a:rPr lang="fi-FI" dirty="0" err="1"/>
              <a:t>With</a:t>
            </a:r>
            <a:r>
              <a:rPr lang="fi-FI" dirty="0"/>
              <a:t>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sanctions</a:t>
            </a:r>
            <a:r>
              <a:rPr lang="fi-FI" dirty="0"/>
              <a:t>, it </a:t>
            </a:r>
            <a:r>
              <a:rPr lang="fi-FI" dirty="0" err="1"/>
              <a:t>has</a:t>
            </a:r>
            <a:r>
              <a:rPr lang="fi-FI" dirty="0"/>
              <a:t> </a:t>
            </a:r>
            <a:r>
              <a:rPr lang="fi-FI" dirty="0" err="1"/>
              <a:t>been</a:t>
            </a:r>
            <a:r>
              <a:rPr lang="fi-FI" dirty="0"/>
              <a:t> </a:t>
            </a:r>
            <a:r>
              <a:rPr lang="fi-FI" dirty="0" err="1"/>
              <a:t>great</a:t>
            </a:r>
            <a:r>
              <a:rPr lang="fi-FI" dirty="0"/>
              <a:t> </a:t>
            </a:r>
            <a:r>
              <a:rPr lang="fi-FI" dirty="0" err="1"/>
              <a:t>success</a:t>
            </a:r>
            <a:r>
              <a:rPr lang="fi-FI" dirty="0"/>
              <a:t> to </a:t>
            </a:r>
            <a:r>
              <a:rPr lang="fi-FI" dirty="0" err="1"/>
              <a:t>combine</a:t>
            </a:r>
            <a:r>
              <a:rPr lang="fi-FI" dirty="0"/>
              <a:t>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controll</a:t>
            </a:r>
            <a:r>
              <a:rPr lang="fi-FI" dirty="0"/>
              <a:t> </a:t>
            </a:r>
            <a:r>
              <a:rPr lang="fi-FI" dirty="0" err="1"/>
              <a:t>from</a:t>
            </a:r>
            <a:r>
              <a:rPr lang="fi-FI" dirty="0"/>
              <a:t> </a:t>
            </a:r>
            <a:r>
              <a:rPr lang="fi-FI" dirty="0" err="1"/>
              <a:t>Criminal</a:t>
            </a:r>
            <a:r>
              <a:rPr lang="fi-FI" dirty="0"/>
              <a:t> </a:t>
            </a:r>
            <a:r>
              <a:rPr lang="fi-FI" dirty="0" err="1"/>
              <a:t>sanctions</a:t>
            </a:r>
            <a:r>
              <a:rPr lang="fi-FI" dirty="0"/>
              <a:t> </a:t>
            </a:r>
            <a:r>
              <a:rPr lang="fi-FI" dirty="0" err="1"/>
              <a:t>agency</a:t>
            </a:r>
            <a:r>
              <a:rPr lang="fi-FI" dirty="0"/>
              <a:t> to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support</a:t>
            </a:r>
            <a:r>
              <a:rPr lang="fi-FI" dirty="0"/>
              <a:t> </a:t>
            </a:r>
            <a:r>
              <a:rPr lang="fi-FI" dirty="0" err="1"/>
              <a:t>that</a:t>
            </a:r>
            <a:r>
              <a:rPr lang="fi-FI" dirty="0"/>
              <a:t> </a:t>
            </a:r>
            <a:r>
              <a:rPr lang="fi-FI" dirty="0" err="1"/>
              <a:t>we</a:t>
            </a:r>
            <a:r>
              <a:rPr lang="fi-FI" dirty="0"/>
              <a:t> </a:t>
            </a:r>
            <a:r>
              <a:rPr lang="fi-FI" dirty="0" err="1"/>
              <a:t>provide</a:t>
            </a:r>
            <a:r>
              <a:rPr lang="fi-FI" dirty="0"/>
              <a:t>. </a:t>
            </a:r>
            <a:r>
              <a:rPr lang="fi-FI" dirty="0" err="1"/>
              <a:t>Because</a:t>
            </a:r>
            <a:r>
              <a:rPr lang="fi-FI" dirty="0"/>
              <a:t> </a:t>
            </a:r>
            <a:r>
              <a:rPr lang="fi-FI" dirty="0" err="1"/>
              <a:t>our</a:t>
            </a:r>
            <a:r>
              <a:rPr lang="fi-FI" dirty="0"/>
              <a:t> </a:t>
            </a:r>
            <a:r>
              <a:rPr lang="fi-FI" dirty="0" err="1"/>
              <a:t>clients</a:t>
            </a:r>
            <a:r>
              <a:rPr lang="fi-FI" dirty="0"/>
              <a:t> </a:t>
            </a:r>
            <a:r>
              <a:rPr lang="fi-FI" dirty="0" err="1"/>
              <a:t>are</a:t>
            </a:r>
            <a:r>
              <a:rPr lang="fi-FI" dirty="0"/>
              <a:t> </a:t>
            </a:r>
            <a:r>
              <a:rPr lang="fi-FI" dirty="0" err="1"/>
              <a:t>executing</a:t>
            </a:r>
            <a:r>
              <a:rPr lang="fi-FI" dirty="0"/>
              <a:t> </a:t>
            </a:r>
            <a:r>
              <a:rPr lang="fi-FI" dirty="0" err="1"/>
              <a:t>sanctions</a:t>
            </a:r>
            <a:r>
              <a:rPr lang="fi-FI" dirty="0"/>
              <a:t>, </a:t>
            </a:r>
            <a:r>
              <a:rPr lang="fi-FI" dirty="0" err="1"/>
              <a:t>they</a:t>
            </a:r>
            <a:r>
              <a:rPr lang="fi-FI" dirty="0"/>
              <a:t> </a:t>
            </a:r>
            <a:r>
              <a:rPr lang="fi-FI" dirty="0" err="1"/>
              <a:t>are</a:t>
            </a:r>
            <a:r>
              <a:rPr lang="fi-FI" dirty="0"/>
              <a:t> </a:t>
            </a:r>
            <a:r>
              <a:rPr lang="fi-FI" dirty="0" err="1"/>
              <a:t>sober</a:t>
            </a:r>
            <a:r>
              <a:rPr lang="fi-FI" dirty="0"/>
              <a:t>. </a:t>
            </a:r>
            <a:r>
              <a:rPr lang="fi-FI" dirty="0" err="1"/>
              <a:t>This</a:t>
            </a:r>
            <a:r>
              <a:rPr lang="fi-FI" dirty="0"/>
              <a:t> </a:t>
            </a:r>
            <a:r>
              <a:rPr lang="fi-FI" dirty="0" err="1"/>
              <a:t>gives</a:t>
            </a:r>
            <a:r>
              <a:rPr lang="fi-FI" dirty="0"/>
              <a:t> us </a:t>
            </a:r>
            <a:r>
              <a:rPr lang="fi-FI" dirty="0" err="1"/>
              <a:t>time</a:t>
            </a:r>
            <a:r>
              <a:rPr lang="fi-FI" dirty="0"/>
              <a:t> to </a:t>
            </a:r>
            <a:r>
              <a:rPr lang="fi-FI" dirty="0" err="1"/>
              <a:t>empower</a:t>
            </a:r>
            <a:r>
              <a:rPr lang="fi-FI" dirty="0"/>
              <a:t> and </a:t>
            </a:r>
            <a:r>
              <a:rPr lang="fi-FI" dirty="0" err="1"/>
              <a:t>encourage</a:t>
            </a:r>
            <a:r>
              <a:rPr lang="fi-FI" dirty="0"/>
              <a:t> </a:t>
            </a:r>
            <a:r>
              <a:rPr lang="fi-FI" dirty="0" err="1"/>
              <a:t>clients</a:t>
            </a:r>
            <a:r>
              <a:rPr lang="fi-FI" dirty="0"/>
              <a:t> in </a:t>
            </a:r>
            <a:r>
              <a:rPr lang="fi-FI" dirty="0" err="1"/>
              <a:t>their</a:t>
            </a:r>
            <a:r>
              <a:rPr lang="fi-FI" dirty="0"/>
              <a:t> </a:t>
            </a:r>
            <a:r>
              <a:rPr lang="fi-FI" dirty="0" err="1"/>
              <a:t>recovery</a:t>
            </a:r>
            <a:r>
              <a:rPr lang="fi-FI" dirty="0"/>
              <a:t>. </a:t>
            </a:r>
            <a:r>
              <a:rPr lang="fi-FI" dirty="0" err="1"/>
              <a:t>The</a:t>
            </a:r>
            <a:r>
              <a:rPr lang="fi-FI" dirty="0"/>
              <a:t> main </a:t>
            </a:r>
            <a:r>
              <a:rPr lang="fi-FI" dirty="0" err="1"/>
              <a:t>challenge</a:t>
            </a:r>
            <a:r>
              <a:rPr lang="fi-FI" dirty="0"/>
              <a:t> is </a:t>
            </a:r>
            <a:r>
              <a:rPr lang="fi-FI" dirty="0" err="1"/>
              <a:t>motivation</a:t>
            </a:r>
            <a:r>
              <a:rPr lang="fi-FI" dirty="0"/>
              <a:t> and </a:t>
            </a:r>
            <a:r>
              <a:rPr lang="fi-FI" dirty="0" err="1"/>
              <a:t>making</a:t>
            </a:r>
            <a:r>
              <a:rPr lang="fi-FI" dirty="0"/>
              <a:t> </a:t>
            </a:r>
            <a:r>
              <a:rPr lang="fi-FI" dirty="0" err="1"/>
              <a:t>that</a:t>
            </a:r>
            <a:r>
              <a:rPr lang="fi-FI" dirty="0"/>
              <a:t> </a:t>
            </a:r>
            <a:r>
              <a:rPr lang="fi-FI" dirty="0" err="1"/>
              <a:t>stronger</a:t>
            </a:r>
            <a:r>
              <a:rPr lang="fi-FI" dirty="0"/>
              <a:t> is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key</a:t>
            </a:r>
            <a:r>
              <a:rPr lang="fi-FI" dirty="0"/>
              <a:t>.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recovery</a:t>
            </a:r>
            <a:r>
              <a:rPr lang="fi-FI" dirty="0"/>
              <a:t> </a:t>
            </a:r>
            <a:r>
              <a:rPr lang="fi-FI" dirty="0" err="1"/>
              <a:t>comes</a:t>
            </a:r>
            <a:r>
              <a:rPr lang="fi-FI" dirty="0"/>
              <a:t> </a:t>
            </a:r>
            <a:r>
              <a:rPr lang="fi-FI" dirty="0" err="1"/>
              <a:t>naturally</a:t>
            </a:r>
            <a:r>
              <a:rPr lang="fi-FI" dirty="0"/>
              <a:t> </a:t>
            </a:r>
            <a:r>
              <a:rPr lang="fi-FI" dirty="0" err="1"/>
              <a:t>after</a:t>
            </a:r>
            <a:r>
              <a:rPr lang="fi-FI" dirty="0"/>
              <a:t> </a:t>
            </a:r>
            <a:r>
              <a:rPr lang="fi-FI" dirty="0" err="1"/>
              <a:t>that</a:t>
            </a:r>
            <a:r>
              <a:rPr lang="fi-FI" dirty="0"/>
              <a:t>. </a:t>
            </a:r>
            <a:r>
              <a:rPr lang="fi-FI" dirty="0" err="1"/>
              <a:t>Approxmately</a:t>
            </a:r>
            <a:r>
              <a:rPr lang="fi-FI" dirty="0"/>
              <a:t> a </a:t>
            </a:r>
            <a:r>
              <a:rPr lang="fi-FI" dirty="0" err="1"/>
              <a:t>little</a:t>
            </a:r>
            <a:r>
              <a:rPr lang="fi-FI" dirty="0"/>
              <a:t> </a:t>
            </a:r>
            <a:r>
              <a:rPr lang="fi-FI" dirty="0" err="1"/>
              <a:t>bit</a:t>
            </a:r>
            <a:r>
              <a:rPr lang="fi-FI" dirty="0"/>
              <a:t> </a:t>
            </a:r>
            <a:r>
              <a:rPr lang="fi-FI" dirty="0" err="1"/>
              <a:t>more</a:t>
            </a:r>
            <a:r>
              <a:rPr lang="fi-FI" dirty="0"/>
              <a:t> </a:t>
            </a:r>
            <a:r>
              <a:rPr lang="fi-FI" dirty="0" err="1"/>
              <a:t>than</a:t>
            </a:r>
            <a:r>
              <a:rPr lang="fi-FI" dirty="0"/>
              <a:t> 70% of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clients</a:t>
            </a:r>
            <a:r>
              <a:rPr lang="fi-FI" dirty="0"/>
              <a:t> </a:t>
            </a:r>
            <a:r>
              <a:rPr lang="fi-FI" dirty="0" err="1"/>
              <a:t>come</a:t>
            </a:r>
            <a:r>
              <a:rPr lang="fi-FI" dirty="0"/>
              <a:t> </a:t>
            </a:r>
            <a:r>
              <a:rPr lang="fi-FI" dirty="0" err="1"/>
              <a:t>through</a:t>
            </a:r>
            <a:r>
              <a:rPr lang="fi-FI" dirty="0"/>
              <a:t> </a:t>
            </a:r>
            <a:r>
              <a:rPr lang="fi-FI" dirty="0" err="1"/>
              <a:t>this</a:t>
            </a:r>
            <a:r>
              <a:rPr lang="fi-FI" dirty="0"/>
              <a:t> </a:t>
            </a:r>
            <a:r>
              <a:rPr lang="fi-FI" dirty="0" err="1"/>
              <a:t>cooperation</a:t>
            </a:r>
            <a:r>
              <a:rPr lang="fi-FI" dirty="0"/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fi-FI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fi-FI" b="1" dirty="0">
                <a:solidFill>
                  <a:schemeClr val="accent2"/>
                </a:solidFill>
              </a:rPr>
              <a:t>VIITEKEHYKSET</a:t>
            </a:r>
            <a:r>
              <a:rPr lang="fi-FI" b="0" dirty="0">
                <a:solidFill>
                  <a:schemeClr val="accent2"/>
                </a:solidFill>
              </a:rPr>
              <a:t> </a:t>
            </a:r>
            <a:r>
              <a:rPr lang="fi-FI" b="0" dirty="0" err="1">
                <a:solidFill>
                  <a:schemeClr val="accent2"/>
                </a:solidFill>
              </a:rPr>
              <a:t>Frame</a:t>
            </a:r>
            <a:r>
              <a:rPr lang="fi-FI" b="0" dirty="0">
                <a:solidFill>
                  <a:schemeClr val="accent2"/>
                </a:solidFill>
              </a:rPr>
              <a:t> of </a:t>
            </a:r>
            <a:r>
              <a:rPr lang="fi-FI" b="0" dirty="0" err="1">
                <a:solidFill>
                  <a:schemeClr val="accent2"/>
                </a:solidFill>
              </a:rPr>
              <a:t>reference</a:t>
            </a:r>
            <a:r>
              <a:rPr lang="fi-FI" b="0" dirty="0">
                <a:solidFill>
                  <a:schemeClr val="accent2"/>
                </a:solidFill>
              </a:rPr>
              <a:t>. In </a:t>
            </a:r>
            <a:r>
              <a:rPr lang="fi-FI" b="0" dirty="0" err="1">
                <a:solidFill>
                  <a:schemeClr val="accent2"/>
                </a:solidFill>
              </a:rPr>
              <a:t>short</a:t>
            </a:r>
            <a:r>
              <a:rPr lang="fi-FI" b="0" dirty="0">
                <a:solidFill>
                  <a:schemeClr val="accent2"/>
                </a:solidFill>
              </a:rPr>
              <a:t> </a:t>
            </a:r>
            <a:r>
              <a:rPr lang="fi-FI" b="0" dirty="0" err="1">
                <a:solidFill>
                  <a:schemeClr val="accent2"/>
                </a:solidFill>
              </a:rPr>
              <a:t>terms</a:t>
            </a:r>
            <a:r>
              <a:rPr lang="fi-FI" b="0" dirty="0">
                <a:solidFill>
                  <a:schemeClr val="accent2"/>
                </a:solidFill>
              </a:rPr>
              <a:t>, </a:t>
            </a:r>
            <a:r>
              <a:rPr lang="fi-FI" b="0" dirty="0" err="1">
                <a:solidFill>
                  <a:schemeClr val="accent2"/>
                </a:solidFill>
              </a:rPr>
              <a:t>we</a:t>
            </a:r>
            <a:r>
              <a:rPr lang="fi-FI" b="0" dirty="0">
                <a:solidFill>
                  <a:schemeClr val="accent2"/>
                </a:solidFill>
              </a:rPr>
              <a:t> </a:t>
            </a:r>
            <a:r>
              <a:rPr lang="fi-FI" b="0" dirty="0" err="1">
                <a:solidFill>
                  <a:schemeClr val="accent2"/>
                </a:solidFill>
              </a:rPr>
              <a:t>want</a:t>
            </a:r>
            <a:r>
              <a:rPr lang="fi-FI" b="0" dirty="0">
                <a:solidFill>
                  <a:schemeClr val="accent2"/>
                </a:solidFill>
              </a:rPr>
              <a:t> to </a:t>
            </a:r>
            <a:r>
              <a:rPr lang="fi-FI" b="0" dirty="0" err="1">
                <a:solidFill>
                  <a:schemeClr val="accent2"/>
                </a:solidFill>
              </a:rPr>
              <a:t>see</a:t>
            </a:r>
            <a:r>
              <a:rPr lang="fi-FI" b="0" dirty="0">
                <a:solidFill>
                  <a:schemeClr val="accent2"/>
                </a:solidFill>
              </a:rPr>
              <a:t> </a:t>
            </a:r>
            <a:r>
              <a:rPr lang="fi-FI" b="0" dirty="0" err="1">
                <a:solidFill>
                  <a:schemeClr val="accent2"/>
                </a:solidFill>
              </a:rPr>
              <a:t>the</a:t>
            </a:r>
            <a:r>
              <a:rPr lang="fi-FI" b="0" dirty="0">
                <a:solidFill>
                  <a:schemeClr val="accent2"/>
                </a:solidFill>
              </a:rPr>
              <a:t> </a:t>
            </a:r>
            <a:r>
              <a:rPr lang="fi-FI" b="0" dirty="0" err="1">
                <a:solidFill>
                  <a:schemeClr val="accent2"/>
                </a:solidFill>
              </a:rPr>
              <a:t>good</a:t>
            </a:r>
            <a:r>
              <a:rPr lang="fi-FI" b="0" dirty="0">
                <a:solidFill>
                  <a:schemeClr val="accent2"/>
                </a:solidFill>
              </a:rPr>
              <a:t> </a:t>
            </a:r>
            <a:r>
              <a:rPr lang="fi-FI" b="0" dirty="0" err="1">
                <a:solidFill>
                  <a:schemeClr val="accent2"/>
                </a:solidFill>
              </a:rPr>
              <a:t>factors</a:t>
            </a:r>
            <a:r>
              <a:rPr lang="fi-FI" b="0" dirty="0">
                <a:solidFill>
                  <a:schemeClr val="accent2"/>
                </a:solidFill>
              </a:rPr>
              <a:t> in </a:t>
            </a:r>
            <a:r>
              <a:rPr lang="fi-FI" b="0" dirty="0" err="1">
                <a:solidFill>
                  <a:schemeClr val="accent2"/>
                </a:solidFill>
              </a:rPr>
              <a:t>our</a:t>
            </a:r>
            <a:r>
              <a:rPr lang="fi-FI" b="0" dirty="0">
                <a:solidFill>
                  <a:schemeClr val="accent2"/>
                </a:solidFill>
              </a:rPr>
              <a:t> </a:t>
            </a:r>
            <a:r>
              <a:rPr lang="fi-FI" b="0" dirty="0" err="1">
                <a:solidFill>
                  <a:schemeClr val="accent2"/>
                </a:solidFill>
              </a:rPr>
              <a:t>clients</a:t>
            </a:r>
            <a:r>
              <a:rPr lang="fi-FI" b="0" dirty="0">
                <a:solidFill>
                  <a:schemeClr val="accent2"/>
                </a:solidFill>
              </a:rPr>
              <a:t>, </a:t>
            </a:r>
            <a:r>
              <a:rPr lang="fi-FI" b="0" dirty="0" err="1">
                <a:solidFill>
                  <a:schemeClr val="accent2"/>
                </a:solidFill>
              </a:rPr>
              <a:t>so</a:t>
            </a:r>
            <a:r>
              <a:rPr lang="fi-FI" b="0" dirty="0">
                <a:solidFill>
                  <a:schemeClr val="accent2"/>
                </a:solidFill>
              </a:rPr>
              <a:t> </a:t>
            </a:r>
            <a:r>
              <a:rPr lang="fi-FI" b="0" dirty="0" err="1">
                <a:solidFill>
                  <a:schemeClr val="accent2"/>
                </a:solidFill>
              </a:rPr>
              <a:t>we</a:t>
            </a:r>
            <a:r>
              <a:rPr lang="fi-FI" b="0" dirty="0">
                <a:solidFill>
                  <a:schemeClr val="accent2"/>
                </a:solidFill>
              </a:rPr>
              <a:t> </a:t>
            </a:r>
            <a:r>
              <a:rPr lang="fi-FI" b="0" dirty="0" err="1">
                <a:solidFill>
                  <a:schemeClr val="accent2"/>
                </a:solidFill>
              </a:rPr>
              <a:t>can</a:t>
            </a:r>
            <a:r>
              <a:rPr lang="fi-FI" b="0" dirty="0">
                <a:solidFill>
                  <a:schemeClr val="accent2"/>
                </a:solidFill>
              </a:rPr>
              <a:t> </a:t>
            </a:r>
            <a:r>
              <a:rPr lang="fi-FI" b="0" dirty="0" err="1">
                <a:solidFill>
                  <a:schemeClr val="accent2"/>
                </a:solidFill>
              </a:rPr>
              <a:t>make</a:t>
            </a:r>
            <a:r>
              <a:rPr lang="fi-FI" b="0" dirty="0">
                <a:solidFill>
                  <a:schemeClr val="accent2"/>
                </a:solidFill>
              </a:rPr>
              <a:t> </a:t>
            </a:r>
            <a:r>
              <a:rPr lang="fi-FI" b="0" dirty="0" err="1">
                <a:solidFill>
                  <a:schemeClr val="accent2"/>
                </a:solidFill>
              </a:rPr>
              <a:t>them</a:t>
            </a:r>
            <a:r>
              <a:rPr lang="fi-FI" b="0" dirty="0">
                <a:solidFill>
                  <a:schemeClr val="accent2"/>
                </a:solidFill>
              </a:rPr>
              <a:t> </a:t>
            </a:r>
            <a:r>
              <a:rPr lang="fi-FI" b="0" dirty="0" err="1">
                <a:solidFill>
                  <a:schemeClr val="accent2"/>
                </a:solidFill>
              </a:rPr>
              <a:t>stronger</a:t>
            </a:r>
            <a:r>
              <a:rPr lang="fi-FI" b="0" dirty="0">
                <a:solidFill>
                  <a:schemeClr val="accent2"/>
                </a:solidFill>
              </a:rPr>
              <a:t> and </a:t>
            </a:r>
            <a:r>
              <a:rPr lang="fi-FI" b="0" dirty="0" err="1">
                <a:solidFill>
                  <a:schemeClr val="accent2"/>
                </a:solidFill>
              </a:rPr>
              <a:t>not</a:t>
            </a:r>
            <a:r>
              <a:rPr lang="fi-FI" b="0" dirty="0">
                <a:solidFill>
                  <a:schemeClr val="accent2"/>
                </a:solidFill>
              </a:rPr>
              <a:t> to </a:t>
            </a:r>
            <a:r>
              <a:rPr lang="fi-FI" b="0" dirty="0" err="1">
                <a:solidFill>
                  <a:schemeClr val="accent2"/>
                </a:solidFill>
              </a:rPr>
              <a:t>pay</a:t>
            </a:r>
            <a:r>
              <a:rPr lang="fi-FI" b="0" dirty="0">
                <a:solidFill>
                  <a:schemeClr val="accent2"/>
                </a:solidFill>
              </a:rPr>
              <a:t> </a:t>
            </a:r>
            <a:r>
              <a:rPr lang="fi-FI" b="0" dirty="0" err="1">
                <a:solidFill>
                  <a:schemeClr val="accent2"/>
                </a:solidFill>
              </a:rPr>
              <a:t>attention</a:t>
            </a:r>
            <a:r>
              <a:rPr lang="fi-FI" b="0" dirty="0">
                <a:solidFill>
                  <a:schemeClr val="accent2"/>
                </a:solidFill>
              </a:rPr>
              <a:t> to </a:t>
            </a:r>
            <a:r>
              <a:rPr lang="fi-FI" b="0" dirty="0" err="1">
                <a:solidFill>
                  <a:schemeClr val="accent2"/>
                </a:solidFill>
              </a:rPr>
              <a:t>the</a:t>
            </a:r>
            <a:r>
              <a:rPr lang="fi-FI" b="0" dirty="0">
                <a:solidFill>
                  <a:schemeClr val="accent2"/>
                </a:solidFill>
              </a:rPr>
              <a:t> </a:t>
            </a:r>
            <a:r>
              <a:rPr lang="fi-FI" b="0" dirty="0" err="1">
                <a:solidFill>
                  <a:schemeClr val="accent2"/>
                </a:solidFill>
              </a:rPr>
              <a:t>negative</a:t>
            </a:r>
            <a:r>
              <a:rPr lang="fi-FI" b="0" dirty="0">
                <a:solidFill>
                  <a:schemeClr val="accent2"/>
                </a:solidFill>
              </a:rPr>
              <a:t> </a:t>
            </a:r>
            <a:r>
              <a:rPr lang="fi-FI" b="0" dirty="0" err="1">
                <a:solidFill>
                  <a:schemeClr val="accent2"/>
                </a:solidFill>
              </a:rPr>
              <a:t>factors</a:t>
            </a:r>
            <a:endParaRPr lang="fi-FI" b="0" dirty="0">
              <a:solidFill>
                <a:schemeClr val="accent2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fi-FI" b="1" dirty="0">
              <a:solidFill>
                <a:schemeClr val="accent2"/>
              </a:solidFill>
            </a:endParaRPr>
          </a:p>
          <a:p>
            <a:pPr marL="0" indent="0">
              <a:buFont typeface="+mj-lt"/>
              <a:buNone/>
            </a:pPr>
            <a:r>
              <a:rPr lang="fi-FI" b="1" dirty="0"/>
              <a:t>VANKILAMENETELMÄT</a:t>
            </a:r>
            <a:r>
              <a:rPr lang="fi-FI" dirty="0"/>
              <a:t> </a:t>
            </a:r>
            <a:r>
              <a:rPr lang="fi-FI" dirty="0" err="1"/>
              <a:t>These</a:t>
            </a:r>
            <a:r>
              <a:rPr lang="fi-FI" dirty="0"/>
              <a:t> </a:t>
            </a:r>
            <a:r>
              <a:rPr lang="fi-FI" dirty="0" err="1"/>
              <a:t>are</a:t>
            </a:r>
            <a:r>
              <a:rPr lang="fi-FI" dirty="0"/>
              <a:t>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methods</a:t>
            </a:r>
            <a:r>
              <a:rPr lang="fi-FI" dirty="0"/>
              <a:t> </a:t>
            </a:r>
            <a:r>
              <a:rPr lang="fi-FI" dirty="0" err="1"/>
              <a:t>we</a:t>
            </a:r>
            <a:r>
              <a:rPr lang="fi-FI" dirty="0"/>
              <a:t> </a:t>
            </a:r>
            <a:r>
              <a:rPr lang="fi-FI" dirty="0" err="1"/>
              <a:t>use</a:t>
            </a:r>
            <a:r>
              <a:rPr lang="fi-FI" dirty="0"/>
              <a:t> inside </a:t>
            </a:r>
            <a:r>
              <a:rPr lang="fi-FI" dirty="0" err="1"/>
              <a:t>prisons</a:t>
            </a:r>
            <a:endParaRPr lang="fi-FI" dirty="0"/>
          </a:p>
          <a:p>
            <a:pPr marL="0" indent="0">
              <a:buFont typeface="+mj-lt"/>
              <a:buNone/>
            </a:pPr>
            <a:endParaRPr lang="fi-FI" dirty="0"/>
          </a:p>
          <a:p>
            <a:pPr marL="0" indent="0">
              <a:buFont typeface="+mj-lt"/>
              <a:buNone/>
            </a:pPr>
            <a:r>
              <a:rPr lang="fi-FI" b="1" dirty="0"/>
              <a:t>VANKILATAVOITTEET </a:t>
            </a:r>
            <a:r>
              <a:rPr lang="fi-FI" b="0" dirty="0"/>
              <a:t>And </a:t>
            </a:r>
            <a:r>
              <a:rPr lang="fi-FI" b="0" dirty="0" err="1"/>
              <a:t>we</a:t>
            </a:r>
            <a:r>
              <a:rPr lang="fi-FI" b="0" dirty="0"/>
              <a:t> </a:t>
            </a:r>
            <a:r>
              <a:rPr lang="fi-FI" b="0" dirty="0" err="1"/>
              <a:t>aim</a:t>
            </a:r>
            <a:r>
              <a:rPr lang="fi-FI" b="0" dirty="0"/>
              <a:t> to… </a:t>
            </a:r>
            <a:r>
              <a:rPr lang="fi-FI" b="0" dirty="0" err="1"/>
              <a:t>We</a:t>
            </a:r>
            <a:r>
              <a:rPr lang="fi-FI" b="0" dirty="0"/>
              <a:t> </a:t>
            </a:r>
            <a:r>
              <a:rPr lang="fi-FI" b="0" dirty="0" err="1"/>
              <a:t>structure</a:t>
            </a:r>
            <a:r>
              <a:rPr lang="fi-FI" b="0" dirty="0"/>
              <a:t> </a:t>
            </a:r>
            <a:r>
              <a:rPr lang="fi-FI" b="0" dirty="0" err="1"/>
              <a:t>our</a:t>
            </a:r>
            <a:r>
              <a:rPr lang="fi-FI" b="0" dirty="0"/>
              <a:t> </a:t>
            </a:r>
            <a:r>
              <a:rPr lang="fi-FI" b="0" dirty="0" err="1"/>
              <a:t>methods</a:t>
            </a:r>
            <a:r>
              <a:rPr lang="fi-FI" b="0" dirty="0"/>
              <a:t> </a:t>
            </a:r>
            <a:r>
              <a:rPr lang="fi-FI" b="0" dirty="0" err="1"/>
              <a:t>around</a:t>
            </a:r>
            <a:r>
              <a:rPr lang="fi-FI" b="0" dirty="0"/>
              <a:t> </a:t>
            </a:r>
            <a:r>
              <a:rPr lang="fi-FI" b="0" dirty="0" err="1"/>
              <a:t>intrests</a:t>
            </a:r>
            <a:r>
              <a:rPr lang="fi-FI" b="0" dirty="0"/>
              <a:t> of </a:t>
            </a:r>
            <a:r>
              <a:rPr lang="fi-FI" b="0" dirty="0" err="1"/>
              <a:t>the</a:t>
            </a:r>
            <a:r>
              <a:rPr lang="fi-FI" b="0" dirty="0"/>
              <a:t> </a:t>
            </a:r>
            <a:r>
              <a:rPr lang="fi-FI" b="0" dirty="0" err="1"/>
              <a:t>clients</a:t>
            </a:r>
            <a:r>
              <a:rPr lang="fi-FI" b="0" dirty="0"/>
              <a:t> and </a:t>
            </a:r>
            <a:r>
              <a:rPr lang="fi-FI" b="0" dirty="0" err="1"/>
              <a:t>prison</a:t>
            </a:r>
            <a:r>
              <a:rPr lang="fi-FI" b="0" dirty="0"/>
              <a:t> </a:t>
            </a:r>
            <a:r>
              <a:rPr lang="fi-FI" b="0" dirty="0" err="1"/>
              <a:t>workers</a:t>
            </a:r>
            <a:r>
              <a:rPr lang="fi-FI" b="0" dirty="0"/>
              <a:t> in </a:t>
            </a:r>
            <a:r>
              <a:rPr lang="fi-FI" b="0" dirty="0" err="1"/>
              <a:t>order</a:t>
            </a:r>
            <a:r>
              <a:rPr lang="fi-FI" b="0" dirty="0"/>
              <a:t> to </a:t>
            </a:r>
            <a:r>
              <a:rPr lang="fi-FI" b="0" dirty="0" err="1"/>
              <a:t>develop</a:t>
            </a:r>
            <a:r>
              <a:rPr lang="fi-FI" b="0" dirty="0"/>
              <a:t> </a:t>
            </a:r>
            <a:r>
              <a:rPr lang="fi-FI" b="0" dirty="0" err="1"/>
              <a:t>cooperation</a:t>
            </a:r>
            <a:r>
              <a:rPr lang="fi-FI" b="0" dirty="0"/>
              <a:t>, </a:t>
            </a:r>
            <a:r>
              <a:rPr lang="fi-FI" b="0" dirty="0" err="1"/>
              <a:t>wich</a:t>
            </a:r>
            <a:r>
              <a:rPr lang="fi-FI" b="0" dirty="0"/>
              <a:t> </a:t>
            </a:r>
            <a:r>
              <a:rPr lang="fi-FI" b="0" dirty="0" err="1"/>
              <a:t>will</a:t>
            </a:r>
            <a:r>
              <a:rPr lang="fi-FI" b="0" dirty="0"/>
              <a:t> in </a:t>
            </a:r>
            <a:r>
              <a:rPr lang="fi-FI" b="0" dirty="0" err="1"/>
              <a:t>turn</a:t>
            </a:r>
            <a:r>
              <a:rPr lang="fi-FI" b="0" dirty="0"/>
              <a:t> </a:t>
            </a:r>
            <a:r>
              <a:rPr lang="fi-FI" b="0" dirty="0" err="1"/>
              <a:t>develope</a:t>
            </a:r>
            <a:r>
              <a:rPr lang="fi-FI" b="0" dirty="0"/>
              <a:t> </a:t>
            </a:r>
            <a:r>
              <a:rPr lang="fi-FI" b="0" dirty="0" err="1"/>
              <a:t>trust</a:t>
            </a:r>
            <a:r>
              <a:rPr lang="fi-FI" b="0" dirty="0"/>
              <a:t> </a:t>
            </a:r>
            <a:r>
              <a:rPr lang="fi-FI" b="0" dirty="0" err="1"/>
              <a:t>between</a:t>
            </a:r>
            <a:r>
              <a:rPr lang="fi-FI" b="0" dirty="0"/>
              <a:t> </a:t>
            </a:r>
            <a:r>
              <a:rPr lang="fi-FI" b="0" dirty="0" err="1"/>
              <a:t>service</a:t>
            </a:r>
            <a:r>
              <a:rPr lang="fi-FI" b="0" dirty="0"/>
              <a:t> </a:t>
            </a:r>
            <a:r>
              <a:rPr lang="fi-FI" b="0" dirty="0" err="1"/>
              <a:t>user</a:t>
            </a:r>
            <a:r>
              <a:rPr lang="fi-FI" b="0" dirty="0"/>
              <a:t> and </a:t>
            </a:r>
            <a:r>
              <a:rPr lang="fi-FI" b="0" dirty="0" err="1"/>
              <a:t>provider</a:t>
            </a:r>
            <a:r>
              <a:rPr lang="fi-FI" b="0" dirty="0"/>
              <a:t>.</a:t>
            </a:r>
          </a:p>
          <a:p>
            <a:pPr marL="0" indent="0">
              <a:buFont typeface="+mj-lt"/>
              <a:buNone/>
            </a:pPr>
            <a:endParaRPr lang="fi-FI" b="1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fi-FI" b="1" dirty="0"/>
              <a:t>SIVIILIN TAVOITTEET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methods</a:t>
            </a:r>
            <a:r>
              <a:rPr lang="fi-FI" dirty="0"/>
              <a:t> </a:t>
            </a:r>
            <a:r>
              <a:rPr lang="fi-FI" dirty="0" err="1"/>
              <a:t>that</a:t>
            </a:r>
            <a:r>
              <a:rPr lang="fi-FI" dirty="0"/>
              <a:t> </a:t>
            </a:r>
            <a:r>
              <a:rPr lang="fi-FI" dirty="0" err="1"/>
              <a:t>we</a:t>
            </a:r>
            <a:r>
              <a:rPr lang="fi-FI" dirty="0"/>
              <a:t> </a:t>
            </a:r>
            <a:r>
              <a:rPr lang="fi-FI" dirty="0" err="1"/>
              <a:t>use</a:t>
            </a:r>
            <a:r>
              <a:rPr lang="fi-FI" dirty="0"/>
              <a:t> in </a:t>
            </a:r>
            <a:r>
              <a:rPr lang="fi-FI" dirty="0" err="1"/>
              <a:t>civil</a:t>
            </a:r>
            <a:r>
              <a:rPr lang="fi-FI" dirty="0"/>
              <a:t>. It </a:t>
            </a:r>
            <a:r>
              <a:rPr lang="fi-FI" dirty="0" err="1"/>
              <a:t>doesn’t</a:t>
            </a:r>
            <a:r>
              <a:rPr lang="fi-FI" dirty="0"/>
              <a:t> </a:t>
            </a:r>
            <a:r>
              <a:rPr lang="fi-FI" dirty="0" err="1"/>
              <a:t>matter</a:t>
            </a:r>
            <a:r>
              <a:rPr lang="fi-FI" dirty="0"/>
              <a:t> </a:t>
            </a:r>
            <a:r>
              <a:rPr lang="fi-FI" dirty="0" err="1"/>
              <a:t>so</a:t>
            </a:r>
            <a:r>
              <a:rPr lang="fi-FI" dirty="0"/>
              <a:t> </a:t>
            </a:r>
            <a:r>
              <a:rPr lang="fi-FI" dirty="0" err="1"/>
              <a:t>much</a:t>
            </a:r>
            <a:r>
              <a:rPr lang="fi-FI" dirty="0"/>
              <a:t> </a:t>
            </a:r>
            <a:r>
              <a:rPr lang="fi-FI" dirty="0" err="1"/>
              <a:t>what</a:t>
            </a:r>
            <a:r>
              <a:rPr lang="fi-FI" dirty="0"/>
              <a:t> </a:t>
            </a:r>
            <a:r>
              <a:rPr lang="fi-FI" dirty="0" err="1"/>
              <a:t>kind</a:t>
            </a:r>
            <a:r>
              <a:rPr lang="fi-FI" dirty="0"/>
              <a:t> of </a:t>
            </a:r>
            <a:r>
              <a:rPr lang="fi-FI" dirty="0" err="1"/>
              <a:t>activities</a:t>
            </a:r>
            <a:r>
              <a:rPr lang="fi-FI" dirty="0"/>
              <a:t> </a:t>
            </a:r>
            <a:r>
              <a:rPr lang="fi-FI" dirty="0" err="1"/>
              <a:t>we</a:t>
            </a:r>
            <a:r>
              <a:rPr lang="fi-FI" dirty="0"/>
              <a:t> </a:t>
            </a:r>
            <a:r>
              <a:rPr lang="fi-FI" dirty="0" err="1"/>
              <a:t>do</a:t>
            </a:r>
            <a:r>
              <a:rPr lang="fi-FI" dirty="0"/>
              <a:t>, </a:t>
            </a:r>
            <a:r>
              <a:rPr lang="fi-FI" dirty="0" err="1"/>
              <a:t>with</a:t>
            </a:r>
            <a:r>
              <a:rPr lang="fi-FI" dirty="0"/>
              <a:t> </a:t>
            </a:r>
            <a:r>
              <a:rPr lang="fi-FI" dirty="0" err="1"/>
              <a:t>all</a:t>
            </a:r>
            <a:r>
              <a:rPr lang="fi-FI" dirty="0"/>
              <a:t> of </a:t>
            </a:r>
            <a:r>
              <a:rPr lang="fi-FI" dirty="0" err="1"/>
              <a:t>them</a:t>
            </a:r>
            <a:r>
              <a:rPr lang="fi-FI" dirty="0"/>
              <a:t> </a:t>
            </a:r>
            <a:r>
              <a:rPr lang="fi-FI" dirty="0" err="1"/>
              <a:t>we</a:t>
            </a:r>
            <a:r>
              <a:rPr lang="fi-FI" dirty="0"/>
              <a:t> </a:t>
            </a:r>
            <a:r>
              <a:rPr lang="fi-FI" dirty="0" err="1"/>
              <a:t>aim</a:t>
            </a:r>
            <a:r>
              <a:rPr lang="fi-FI" dirty="0"/>
              <a:t> to </a:t>
            </a:r>
            <a:r>
              <a:rPr lang="fi-FI" dirty="0" err="1"/>
              <a:t>same</a:t>
            </a:r>
            <a:r>
              <a:rPr lang="fi-FI" dirty="0"/>
              <a:t> </a:t>
            </a:r>
            <a:r>
              <a:rPr lang="fi-FI" dirty="0" err="1"/>
              <a:t>goals</a:t>
            </a:r>
            <a:r>
              <a:rPr lang="fi-FI" dirty="0"/>
              <a:t>. </a:t>
            </a:r>
            <a:r>
              <a:rPr lang="fi-FI" dirty="0" err="1"/>
              <a:t>Approx</a:t>
            </a:r>
            <a:r>
              <a:rPr lang="fi-FI" dirty="0"/>
              <a:t> 65% </a:t>
            </a:r>
            <a:r>
              <a:rPr lang="fi-FI" dirty="0" err="1"/>
              <a:t>have</a:t>
            </a:r>
            <a:r>
              <a:rPr lang="fi-FI" dirty="0"/>
              <a:t> </a:t>
            </a:r>
            <a:r>
              <a:rPr lang="fi-FI" dirty="0" err="1"/>
              <a:t>participated</a:t>
            </a:r>
            <a:r>
              <a:rPr lang="fi-FI" dirty="0"/>
              <a:t> </a:t>
            </a:r>
            <a:r>
              <a:rPr lang="fi-FI" dirty="0" err="1"/>
              <a:t>or</a:t>
            </a:r>
            <a:r>
              <a:rPr lang="fi-FI" dirty="0"/>
              <a:t> </a:t>
            </a:r>
            <a:r>
              <a:rPr lang="fi-FI" dirty="0" err="1"/>
              <a:t>have</a:t>
            </a:r>
            <a:r>
              <a:rPr lang="fi-FI" dirty="0"/>
              <a:t> </a:t>
            </a:r>
            <a:r>
              <a:rPr lang="fi-FI" dirty="0" err="1"/>
              <a:t>been</a:t>
            </a:r>
            <a:r>
              <a:rPr lang="fi-FI" dirty="0"/>
              <a:t> in </a:t>
            </a:r>
            <a:r>
              <a:rPr lang="fi-FI" dirty="0" err="1"/>
              <a:t>contact</a:t>
            </a:r>
            <a:r>
              <a:rPr lang="fi-FI" dirty="0"/>
              <a:t> </a:t>
            </a:r>
            <a:r>
              <a:rPr lang="fi-FI" dirty="0" err="1"/>
              <a:t>with</a:t>
            </a:r>
            <a:r>
              <a:rPr lang="fi-FI" dirty="0"/>
              <a:t> us </a:t>
            </a:r>
            <a:r>
              <a:rPr lang="fi-FI" dirty="0" err="1"/>
              <a:t>atleast</a:t>
            </a:r>
            <a:r>
              <a:rPr lang="fi-FI" dirty="0"/>
              <a:t> </a:t>
            </a:r>
            <a:r>
              <a:rPr lang="fi-FI" dirty="0" err="1"/>
              <a:t>three</a:t>
            </a:r>
            <a:r>
              <a:rPr lang="fi-FI" dirty="0"/>
              <a:t> </a:t>
            </a:r>
            <a:r>
              <a:rPr lang="fi-FI" dirty="0" err="1"/>
              <a:t>times</a:t>
            </a:r>
            <a:r>
              <a:rPr lang="fi-FI" dirty="0"/>
              <a:t> </a:t>
            </a:r>
            <a:r>
              <a:rPr lang="fi-FI" dirty="0" err="1"/>
              <a:t>during</a:t>
            </a:r>
            <a:r>
              <a:rPr lang="fi-FI" dirty="0"/>
              <a:t> </a:t>
            </a:r>
            <a:r>
              <a:rPr lang="fi-FI" dirty="0" err="1"/>
              <a:t>this</a:t>
            </a:r>
            <a:r>
              <a:rPr lang="fi-FI" dirty="0"/>
              <a:t> </a:t>
            </a:r>
            <a:r>
              <a:rPr lang="fi-FI" dirty="0" err="1"/>
              <a:t>year</a:t>
            </a:r>
            <a:r>
              <a:rPr lang="fi-FI" dirty="0"/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fi-FI" dirty="0"/>
          </a:p>
          <a:p>
            <a:pPr marL="0" indent="0">
              <a:buFont typeface="+mj-lt"/>
              <a:buNone/>
            </a:pPr>
            <a:r>
              <a:rPr lang="fi-FI" b="1" dirty="0"/>
              <a:t>TUKITYÖLLISTÄMINEN </a:t>
            </a:r>
            <a:r>
              <a:rPr lang="en-GB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Subsidized employment like six months placement, is one way to support identity change. Providing a new way to see oneself as a part of society. </a:t>
            </a:r>
          </a:p>
          <a:p>
            <a:pPr marL="0" indent="0">
              <a:buFont typeface="+mj-lt"/>
              <a:buNone/>
            </a:pPr>
            <a:endParaRPr lang="en-GB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fi-FI" b="1" dirty="0"/>
              <a:t>SIVIILIN TAVOITTEET </a:t>
            </a:r>
            <a:r>
              <a:rPr lang="fi-FI" dirty="0" err="1"/>
              <a:t>Over</a:t>
            </a:r>
            <a:r>
              <a:rPr lang="fi-FI" dirty="0"/>
              <a:t> </a:t>
            </a:r>
            <a:r>
              <a:rPr lang="fi-FI" dirty="0" err="1"/>
              <a:t>all</a:t>
            </a:r>
            <a:r>
              <a:rPr lang="fi-FI" dirty="0"/>
              <a:t> </a:t>
            </a:r>
            <a:r>
              <a:rPr lang="fi-FI" dirty="0" err="1"/>
              <a:t>purpose</a:t>
            </a:r>
            <a:r>
              <a:rPr lang="fi-FI" dirty="0"/>
              <a:t> of </a:t>
            </a:r>
            <a:r>
              <a:rPr lang="fi-FI" dirty="0" err="1"/>
              <a:t>all</a:t>
            </a:r>
            <a:r>
              <a:rPr lang="fi-FI" dirty="0"/>
              <a:t> </a:t>
            </a:r>
            <a:r>
              <a:rPr lang="fi-FI" dirty="0" err="1"/>
              <a:t>activities</a:t>
            </a:r>
            <a:r>
              <a:rPr lang="fi-FI" dirty="0"/>
              <a:t> is </a:t>
            </a:r>
            <a:r>
              <a:rPr lang="fi-FI" dirty="0" err="1"/>
              <a:t>participation</a:t>
            </a:r>
            <a:r>
              <a:rPr lang="fi-FI" dirty="0"/>
              <a:t> and </a:t>
            </a:r>
            <a:r>
              <a:rPr lang="fi-FI" dirty="0" err="1"/>
              <a:t>inclusion</a:t>
            </a:r>
            <a:r>
              <a:rPr lang="fi-FI" dirty="0"/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fi-FI" dirty="0"/>
              <a:t> </a:t>
            </a:r>
          </a:p>
          <a:p>
            <a:pPr marL="0" indent="0">
              <a:buFont typeface="+mj-lt"/>
              <a:buNone/>
            </a:pPr>
            <a:r>
              <a:rPr lang="fi-FI" b="1" dirty="0"/>
              <a:t>PIKKU TAVOITTEET </a:t>
            </a:r>
            <a:r>
              <a:rPr lang="fi-FI" b="0" dirty="0"/>
              <a:t>Sub </a:t>
            </a:r>
            <a:r>
              <a:rPr lang="fi-FI" b="0" dirty="0" err="1"/>
              <a:t>targets</a:t>
            </a:r>
            <a:r>
              <a:rPr lang="fi-FI" b="0" dirty="0"/>
              <a:t> </a:t>
            </a:r>
            <a:r>
              <a:rPr lang="fi-FI" b="0" dirty="0" err="1"/>
              <a:t>are</a:t>
            </a:r>
            <a:r>
              <a:rPr lang="fi-FI" b="0" dirty="0"/>
              <a:t> </a:t>
            </a:r>
            <a:r>
              <a:rPr lang="fi-FI" b="0" dirty="0" err="1"/>
              <a:t>individual</a:t>
            </a:r>
            <a:r>
              <a:rPr lang="fi-FI" b="0" dirty="0"/>
              <a:t> </a:t>
            </a:r>
            <a:r>
              <a:rPr lang="fi-FI" b="0" dirty="0" err="1"/>
              <a:t>targets</a:t>
            </a:r>
            <a:r>
              <a:rPr lang="fi-FI" b="0" dirty="0"/>
              <a:t> </a:t>
            </a:r>
            <a:r>
              <a:rPr lang="fi-FI" b="0" dirty="0" err="1"/>
              <a:t>that</a:t>
            </a:r>
            <a:r>
              <a:rPr lang="fi-FI" b="0" dirty="0"/>
              <a:t> </a:t>
            </a:r>
            <a:r>
              <a:rPr lang="fi-FI" b="0" dirty="0" err="1"/>
              <a:t>take</a:t>
            </a:r>
            <a:r>
              <a:rPr lang="fi-FI" b="0" dirty="0"/>
              <a:t> </a:t>
            </a:r>
            <a:r>
              <a:rPr lang="fi-FI" b="0" dirty="0" err="1"/>
              <a:t>time</a:t>
            </a:r>
            <a:r>
              <a:rPr lang="fi-FI" b="0" dirty="0"/>
              <a:t> to </a:t>
            </a:r>
            <a:r>
              <a:rPr lang="fi-FI" b="0" dirty="0" err="1"/>
              <a:t>develop</a:t>
            </a:r>
            <a:r>
              <a:rPr lang="fi-FI" b="0" dirty="0"/>
              <a:t>. </a:t>
            </a:r>
            <a:r>
              <a:rPr lang="fi-FI" b="0" dirty="0" err="1"/>
              <a:t>We</a:t>
            </a:r>
            <a:r>
              <a:rPr lang="fi-FI" b="0" dirty="0"/>
              <a:t> </a:t>
            </a:r>
            <a:r>
              <a:rPr lang="fi-FI" b="0" dirty="0" err="1"/>
              <a:t>follow</a:t>
            </a:r>
            <a:r>
              <a:rPr lang="fi-FI" b="0" dirty="0"/>
              <a:t> </a:t>
            </a:r>
            <a:r>
              <a:rPr lang="fi-FI" b="0" dirty="0" err="1"/>
              <a:t>the</a:t>
            </a:r>
            <a:r>
              <a:rPr lang="fi-FI" b="0" dirty="0"/>
              <a:t> </a:t>
            </a:r>
            <a:r>
              <a:rPr lang="fi-FI" b="0" dirty="0" err="1"/>
              <a:t>guidelines</a:t>
            </a:r>
            <a:r>
              <a:rPr lang="fi-FI" b="0" dirty="0"/>
              <a:t> of SMART </a:t>
            </a:r>
            <a:r>
              <a:rPr lang="fi-FI" b="0" dirty="0" err="1"/>
              <a:t>goals</a:t>
            </a:r>
            <a:r>
              <a:rPr lang="fi-FI" b="0" dirty="0"/>
              <a:t> to </a:t>
            </a:r>
            <a:r>
              <a:rPr lang="fi-FI" b="0" dirty="0" err="1"/>
              <a:t>achieve</a:t>
            </a:r>
            <a:r>
              <a:rPr lang="fi-FI" b="0" dirty="0"/>
              <a:t> </a:t>
            </a:r>
            <a:r>
              <a:rPr lang="fi-FI" b="0" dirty="0" err="1"/>
              <a:t>new</a:t>
            </a:r>
            <a:r>
              <a:rPr lang="fi-FI" b="0" dirty="0"/>
              <a:t> </a:t>
            </a:r>
            <a:r>
              <a:rPr lang="fi-FI" b="0" dirty="0" err="1"/>
              <a:t>identities</a:t>
            </a:r>
            <a:r>
              <a:rPr lang="fi-FI" b="0" dirty="0"/>
              <a:t>.</a:t>
            </a:r>
          </a:p>
          <a:p>
            <a:pPr marL="0" indent="0">
              <a:buFont typeface="+mj-lt"/>
              <a:buNone/>
            </a:pPr>
            <a:endParaRPr lang="fi-FI" b="1" dirty="0"/>
          </a:p>
          <a:p>
            <a:pPr marL="0" indent="0">
              <a:buFont typeface="+mj-lt"/>
              <a:buNone/>
            </a:pPr>
            <a:r>
              <a:rPr lang="fi-FI" b="1" dirty="0"/>
              <a:t>PÄÄTAVOITE </a:t>
            </a:r>
            <a:r>
              <a:rPr lang="fi-FI" dirty="0"/>
              <a:t>And </a:t>
            </a:r>
            <a:r>
              <a:rPr lang="fi-FI" dirty="0" err="1"/>
              <a:t>the</a:t>
            </a:r>
            <a:r>
              <a:rPr lang="fi-FI" dirty="0"/>
              <a:t> main </a:t>
            </a:r>
            <a:r>
              <a:rPr lang="fi-FI" dirty="0" err="1"/>
              <a:t>objective</a:t>
            </a:r>
            <a:r>
              <a:rPr lang="fi-FI" dirty="0"/>
              <a:t> is </a:t>
            </a:r>
            <a:r>
              <a:rPr lang="fi-FI" dirty="0" err="1"/>
              <a:t>reducing</a:t>
            </a:r>
            <a:r>
              <a:rPr lang="fi-FI" dirty="0"/>
              <a:t> </a:t>
            </a:r>
            <a:r>
              <a:rPr lang="fi-FI" dirty="0" err="1"/>
              <a:t>reoffending</a:t>
            </a:r>
            <a:r>
              <a:rPr lang="fi-FI" dirty="0"/>
              <a:t> and </a:t>
            </a:r>
            <a:r>
              <a:rPr lang="fi-FI" dirty="0" err="1"/>
              <a:t>prevent</a:t>
            </a:r>
            <a:r>
              <a:rPr lang="fi-FI" dirty="0"/>
              <a:t> </a:t>
            </a:r>
            <a:r>
              <a:rPr lang="fi-FI" dirty="0" err="1"/>
              <a:t>social</a:t>
            </a:r>
            <a:r>
              <a:rPr lang="fi-FI" dirty="0"/>
              <a:t> </a:t>
            </a:r>
            <a:r>
              <a:rPr lang="fi-FI" dirty="0" err="1"/>
              <a:t>exclusion</a:t>
            </a:r>
            <a:r>
              <a:rPr lang="fi-FI" dirty="0"/>
              <a:t> for </a:t>
            </a:r>
            <a:r>
              <a:rPr lang="fi-FI" dirty="0" err="1"/>
              <a:t>generations</a:t>
            </a:r>
            <a:r>
              <a:rPr lang="fi-FI" dirty="0"/>
              <a:t> to </a:t>
            </a:r>
            <a:r>
              <a:rPr lang="fi-FI" dirty="0" err="1"/>
              <a:t>come</a:t>
            </a:r>
            <a:r>
              <a:rPr lang="fi-FI" dirty="0"/>
              <a:t> for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benefit</a:t>
            </a:r>
            <a:r>
              <a:rPr lang="fi-FI" dirty="0"/>
              <a:t> of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local</a:t>
            </a:r>
            <a:r>
              <a:rPr lang="fi-FI" dirty="0"/>
              <a:t> </a:t>
            </a:r>
            <a:r>
              <a:rPr lang="fi-FI" dirty="0" err="1"/>
              <a:t>communities</a:t>
            </a:r>
            <a:r>
              <a:rPr lang="fi-FI" dirty="0"/>
              <a:t>. 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C155AA-C3F3-B84F-8B8A-E52AE6ACC249}" type="slidenum">
              <a:rPr lang="fi-FI" smtClean="0"/>
              <a:t>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068674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C155AA-C3F3-B84F-8B8A-E52AE6ACC249}" type="slidenum">
              <a:rPr lang="fi-FI" smtClean="0"/>
              <a:t>4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01916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an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0CA22671-CF03-0B46-85E2-F683E1F6B35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1A7DC0BE-2F2C-ED4E-A902-E919492DD8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4570" y="2280553"/>
            <a:ext cx="6221530" cy="190643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 err="1"/>
              <a:t>Muokkaa</a:t>
            </a:r>
            <a:r>
              <a:rPr lang="en-US" dirty="0"/>
              <a:t> </a:t>
            </a:r>
            <a:r>
              <a:rPr lang="en-US" dirty="0" err="1"/>
              <a:t>ots</a:t>
            </a:r>
            <a:r>
              <a:rPr lang="en-US" dirty="0"/>
              <a:t>. </a:t>
            </a:r>
            <a:r>
              <a:rPr lang="en-US" dirty="0" err="1"/>
              <a:t>perustyyl</a:t>
            </a:r>
            <a:r>
              <a:rPr lang="en-US" dirty="0"/>
              <a:t>. </a:t>
            </a:r>
            <a:r>
              <a:rPr lang="en-US" dirty="0" err="1"/>
              <a:t>napsautt</a:t>
            </a:r>
            <a:r>
              <a:rPr lang="en-US" dirty="0"/>
              <a:t>.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0312873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3959EDC-FBA4-E04E-9993-1B7AC840821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74157" y="1122362"/>
            <a:ext cx="9093843" cy="4135437"/>
          </a:xfrm>
          <a:prstGeom prst="rect">
            <a:avLst/>
          </a:prstGeom>
        </p:spPr>
        <p:txBody>
          <a:bodyPr lIns="720000" rIns="90000" anchor="ctr" anchorCtr="0">
            <a:normAutofit/>
          </a:bodyPr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Muokkaa</a:t>
            </a:r>
            <a:r>
              <a:rPr lang="en-US" dirty="0"/>
              <a:t> </a:t>
            </a:r>
            <a:r>
              <a:rPr lang="en-US" dirty="0" err="1"/>
              <a:t>ots</a:t>
            </a:r>
            <a:r>
              <a:rPr lang="en-US" dirty="0"/>
              <a:t>. </a:t>
            </a:r>
            <a:r>
              <a:rPr lang="en-US" dirty="0" err="1"/>
              <a:t>perustyyl</a:t>
            </a:r>
            <a:r>
              <a:rPr lang="en-US" dirty="0"/>
              <a:t>. </a:t>
            </a:r>
            <a:r>
              <a:rPr lang="en-US" dirty="0" err="1"/>
              <a:t>napsautt</a:t>
            </a:r>
            <a:r>
              <a:rPr lang="en-US" dirty="0"/>
              <a:t>.</a:t>
            </a:r>
            <a:endParaRPr lang="fi-FI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F15EED5A-808C-9949-AF2A-897A86595406}"/>
              </a:ext>
            </a:extLst>
          </p:cNvPr>
          <p:cNvSpPr/>
          <p:nvPr userDrawn="1"/>
        </p:nvSpPr>
        <p:spPr>
          <a:xfrm>
            <a:off x="1590434" y="1861342"/>
            <a:ext cx="171450" cy="265747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535200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3959EDC-FBA4-E04E-9993-1B7AC840821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algn="ctr"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Muokkaa</a:t>
            </a:r>
            <a:r>
              <a:rPr lang="en-US" dirty="0"/>
              <a:t> </a:t>
            </a:r>
            <a:r>
              <a:rPr lang="en-US" dirty="0" err="1"/>
              <a:t>ots</a:t>
            </a:r>
            <a:r>
              <a:rPr lang="en-US" dirty="0"/>
              <a:t>. </a:t>
            </a:r>
            <a:r>
              <a:rPr lang="en-US" dirty="0" err="1"/>
              <a:t>perustyyl</a:t>
            </a:r>
            <a:r>
              <a:rPr lang="en-US" dirty="0"/>
              <a:t>. </a:t>
            </a:r>
            <a:r>
              <a:rPr lang="en-US" dirty="0" err="1"/>
              <a:t>napsautt</a:t>
            </a:r>
            <a:r>
              <a:rPr lang="en-US" dirty="0"/>
              <a:t>.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8974FFAF-E78F-FB45-B43F-7E40C28EDD8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err="1"/>
              <a:t>Muokkaa</a:t>
            </a:r>
            <a:r>
              <a:rPr lang="en-US" dirty="0"/>
              <a:t> </a:t>
            </a:r>
            <a:r>
              <a:rPr lang="en-US" dirty="0" err="1"/>
              <a:t>tekstin</a:t>
            </a:r>
            <a:r>
              <a:rPr lang="en-US" dirty="0"/>
              <a:t> </a:t>
            </a:r>
            <a:r>
              <a:rPr lang="en-US" dirty="0" err="1"/>
              <a:t>perustyylejä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9535307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ksi sisältoa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0">
            <a:extLst>
              <a:ext uri="{FF2B5EF4-FFF2-40B4-BE49-F238E27FC236}">
                <a16:creationId xmlns:a16="http://schemas.microsoft.com/office/drawing/2014/main" xmlns="" id="{4532AB2C-C27F-5343-86B8-CE6F01E4E9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Muokkaa</a:t>
            </a:r>
            <a:r>
              <a:rPr lang="en-US" dirty="0"/>
              <a:t> </a:t>
            </a:r>
            <a:r>
              <a:rPr lang="en-US" dirty="0" err="1"/>
              <a:t>ots</a:t>
            </a:r>
            <a:r>
              <a:rPr lang="en-US" dirty="0"/>
              <a:t>. </a:t>
            </a:r>
            <a:r>
              <a:rPr lang="en-US" dirty="0" err="1"/>
              <a:t>perustyyl</a:t>
            </a:r>
            <a:r>
              <a:rPr lang="en-US" dirty="0"/>
              <a:t>. </a:t>
            </a:r>
            <a:r>
              <a:rPr lang="en-US" dirty="0" err="1"/>
              <a:t>napsautt</a:t>
            </a:r>
            <a:r>
              <a:rPr lang="en-US" dirty="0"/>
              <a:t>.</a:t>
            </a:r>
            <a:endParaRPr lang="fi-FI" dirty="0"/>
          </a:p>
        </p:txBody>
      </p:sp>
      <p:sp>
        <p:nvSpPr>
          <p:cNvPr id="23" name="Content Placeholder 22">
            <a:extLst>
              <a:ext uri="{FF2B5EF4-FFF2-40B4-BE49-F238E27FC236}">
                <a16:creationId xmlns:a16="http://schemas.microsoft.com/office/drawing/2014/main" xmlns="" id="{E011B50A-5177-1246-B0A5-D39D2E0E16BB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838200" y="2089150"/>
            <a:ext cx="10515600" cy="346392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lang="fi-FI" dirty="0"/>
              <a:t>Muokkaa tekstin perustyylejä</a:t>
            </a:r>
          </a:p>
        </p:txBody>
      </p:sp>
    </p:spTree>
    <p:extLst>
      <p:ext uri="{BB962C8B-B14F-4D97-AF65-F5344CB8AC3E}">
        <p14:creationId xmlns:p14="http://schemas.microsoft.com/office/powerpoint/2010/main" val="6853084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alu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C984D23-F1C9-9C48-822B-7B5F591BD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Muokkaa</a:t>
            </a:r>
            <a:r>
              <a:rPr lang="en-US" dirty="0"/>
              <a:t> </a:t>
            </a:r>
            <a:r>
              <a:rPr lang="en-US" dirty="0" err="1"/>
              <a:t>ots</a:t>
            </a:r>
            <a:r>
              <a:rPr lang="en-US" dirty="0"/>
              <a:t>. </a:t>
            </a:r>
            <a:r>
              <a:rPr lang="en-US" dirty="0" err="1"/>
              <a:t>perustyyl</a:t>
            </a:r>
            <a:r>
              <a:rPr lang="en-US" dirty="0"/>
              <a:t>. </a:t>
            </a:r>
            <a:r>
              <a:rPr lang="en-US" dirty="0" err="1"/>
              <a:t>napsautt</a:t>
            </a:r>
            <a:r>
              <a:rPr lang="en-US" dirty="0"/>
              <a:t>.</a:t>
            </a:r>
            <a:endParaRPr lang="fi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781F236-14F5-5845-A665-01ED6F1E027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040000" cy="3780000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lang="fi-FI" dirty="0"/>
              <a:t>Muokkaa tekstin perustyylejä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2DC2C3DE-2BCD-054C-A752-51773E29672B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307810" y="1825625"/>
            <a:ext cx="5040000" cy="3780000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lang="fi-FI" dirty="0"/>
              <a:t>Muokkaa tekstin perustyylejä</a:t>
            </a:r>
          </a:p>
        </p:txBody>
      </p:sp>
    </p:spTree>
    <p:extLst>
      <p:ext uri="{BB962C8B-B14F-4D97-AF65-F5344CB8AC3E}">
        <p14:creationId xmlns:p14="http://schemas.microsoft.com/office/powerpoint/2010/main" val="7598631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xmlns="" id="{C0F3F993-BDAD-C242-9D91-141A4873906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615266"/>
            <a:ext cx="10515600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err="1"/>
              <a:t>Muokkaa</a:t>
            </a:r>
            <a:r>
              <a:rPr lang="en-US" dirty="0"/>
              <a:t> </a:t>
            </a:r>
            <a:r>
              <a:rPr lang="en-US" dirty="0" err="1"/>
              <a:t>ots</a:t>
            </a:r>
            <a:r>
              <a:rPr lang="en-US" dirty="0"/>
              <a:t>. </a:t>
            </a:r>
            <a:r>
              <a:rPr lang="en-US" dirty="0" err="1"/>
              <a:t>perustyyl</a:t>
            </a:r>
            <a:r>
              <a:rPr lang="en-US" dirty="0"/>
              <a:t>. </a:t>
            </a:r>
            <a:r>
              <a:rPr lang="en-US" dirty="0" err="1"/>
              <a:t>napsautt</a:t>
            </a:r>
            <a:r>
              <a:rPr lang="en-US" dirty="0"/>
              <a:t>.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1497939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_Alaotsikk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3959EDC-FBA4-E04E-9993-1B7AC840821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041338"/>
            <a:ext cx="9144000" cy="238760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algn="ctr">
              <a:defRPr sz="4000">
                <a:solidFill>
                  <a:schemeClr val="bg2"/>
                </a:solidFill>
              </a:defRPr>
            </a:lvl1pPr>
          </a:lstStyle>
          <a:p>
            <a:r>
              <a:rPr lang="en-US" dirty="0" err="1"/>
              <a:t>Muokkaa</a:t>
            </a:r>
            <a:r>
              <a:rPr lang="en-US" dirty="0"/>
              <a:t> </a:t>
            </a:r>
            <a:r>
              <a:rPr lang="en-US" dirty="0" err="1"/>
              <a:t>ots</a:t>
            </a:r>
            <a:r>
              <a:rPr lang="en-US" dirty="0"/>
              <a:t>. </a:t>
            </a:r>
            <a:r>
              <a:rPr lang="en-US" dirty="0" err="1"/>
              <a:t>perustyyl</a:t>
            </a:r>
            <a:r>
              <a:rPr lang="en-US" dirty="0"/>
              <a:t>. </a:t>
            </a:r>
            <a:r>
              <a:rPr lang="en-US" dirty="0" err="1"/>
              <a:t>napsautt</a:t>
            </a:r>
            <a:r>
              <a:rPr lang="en-US" dirty="0"/>
              <a:t>.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8974FFAF-E78F-FB45-B43F-7E40C28EDD8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544163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en-US" dirty="0" err="1"/>
              <a:t>Muokkaa</a:t>
            </a:r>
            <a:r>
              <a:rPr lang="en-US" dirty="0"/>
              <a:t> </a:t>
            </a:r>
            <a:r>
              <a:rPr lang="en-US" dirty="0" err="1"/>
              <a:t>tekstin</a:t>
            </a:r>
            <a:r>
              <a:rPr lang="en-US" dirty="0"/>
              <a:t> </a:t>
            </a:r>
            <a:r>
              <a:rPr lang="en-US" dirty="0" err="1"/>
              <a:t>perustyylejä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623791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3959EDC-FBA4-E04E-9993-1B7AC840821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761885" y="1122362"/>
            <a:ext cx="8906116" cy="4135437"/>
          </a:xfrm>
          <a:prstGeom prst="rect">
            <a:avLst/>
          </a:prstGeom>
        </p:spPr>
        <p:txBody>
          <a:bodyPr lIns="720000" rIns="90000" anchor="ctr" anchorCtr="0">
            <a:normAutofit/>
          </a:bodyPr>
          <a:lstStyle>
            <a:lvl1pPr algn="l">
              <a:defRPr sz="4000">
                <a:solidFill>
                  <a:schemeClr val="tx2"/>
                </a:solidFill>
              </a:defRPr>
            </a:lvl1pPr>
          </a:lstStyle>
          <a:p>
            <a:r>
              <a:rPr lang="en-US" dirty="0" err="1"/>
              <a:t>Muokkaa</a:t>
            </a:r>
            <a:r>
              <a:rPr lang="en-US" dirty="0"/>
              <a:t> </a:t>
            </a:r>
            <a:r>
              <a:rPr lang="en-US" dirty="0" err="1"/>
              <a:t>ots</a:t>
            </a:r>
            <a:r>
              <a:rPr lang="en-US" dirty="0"/>
              <a:t>. </a:t>
            </a:r>
            <a:r>
              <a:rPr lang="en-US" dirty="0" err="1"/>
              <a:t>perustyyl</a:t>
            </a:r>
            <a:r>
              <a:rPr lang="en-US" dirty="0"/>
              <a:t>. </a:t>
            </a:r>
            <a:r>
              <a:rPr lang="en-US" dirty="0" err="1"/>
              <a:t>napsautt</a:t>
            </a:r>
            <a:r>
              <a:rPr lang="en-US" dirty="0"/>
              <a:t>.</a:t>
            </a:r>
            <a:endParaRPr lang="fi-FI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F15EED5A-808C-9949-AF2A-897A86595406}"/>
              </a:ext>
            </a:extLst>
          </p:cNvPr>
          <p:cNvSpPr/>
          <p:nvPr userDrawn="1"/>
        </p:nvSpPr>
        <p:spPr>
          <a:xfrm>
            <a:off x="1590434" y="1861342"/>
            <a:ext cx="171450" cy="26574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811022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ksi sisältoa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0">
            <a:extLst>
              <a:ext uri="{FF2B5EF4-FFF2-40B4-BE49-F238E27FC236}">
                <a16:creationId xmlns:a16="http://schemas.microsoft.com/office/drawing/2014/main" xmlns="" id="{4532AB2C-C27F-5343-86B8-CE6F01E4E9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err="1"/>
              <a:t>Muokkaa</a:t>
            </a:r>
            <a:r>
              <a:rPr lang="en-US" dirty="0"/>
              <a:t> </a:t>
            </a:r>
            <a:r>
              <a:rPr lang="en-US" dirty="0" err="1"/>
              <a:t>ots</a:t>
            </a:r>
            <a:r>
              <a:rPr lang="en-US" dirty="0"/>
              <a:t>. </a:t>
            </a:r>
            <a:r>
              <a:rPr lang="en-US" dirty="0" err="1"/>
              <a:t>perustyyl</a:t>
            </a:r>
            <a:r>
              <a:rPr lang="en-US" dirty="0"/>
              <a:t>. </a:t>
            </a:r>
            <a:r>
              <a:rPr lang="en-US" dirty="0" err="1"/>
              <a:t>napsautt</a:t>
            </a:r>
            <a:r>
              <a:rPr lang="en-US" dirty="0"/>
              <a:t>.</a:t>
            </a:r>
            <a:endParaRPr lang="fi-FI" dirty="0"/>
          </a:p>
        </p:txBody>
      </p:sp>
      <p:sp>
        <p:nvSpPr>
          <p:cNvPr id="23" name="Content Placeholder 22">
            <a:extLst>
              <a:ext uri="{FF2B5EF4-FFF2-40B4-BE49-F238E27FC236}">
                <a16:creationId xmlns:a16="http://schemas.microsoft.com/office/drawing/2014/main" xmlns="" id="{E011B50A-5177-1246-B0A5-D39D2E0E16BB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838200" y="2089150"/>
            <a:ext cx="10515600" cy="346392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400"/>
            </a:lvl1pPr>
          </a:lstStyle>
          <a:p>
            <a:pPr lvl="0"/>
            <a:r>
              <a:rPr lang="en-US" dirty="0" err="1"/>
              <a:t>Muokkaa</a:t>
            </a:r>
            <a:r>
              <a:rPr lang="en-US" dirty="0"/>
              <a:t> </a:t>
            </a:r>
            <a:r>
              <a:rPr lang="en-US" dirty="0" err="1"/>
              <a:t>tekstin</a:t>
            </a:r>
            <a:r>
              <a:rPr lang="en-US" dirty="0"/>
              <a:t> </a:t>
            </a:r>
            <a:r>
              <a:rPr lang="en-US" dirty="0" err="1"/>
              <a:t>perustyylejä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41440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alu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C984D23-F1C9-9C48-822B-7B5F591BD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 err="1"/>
              <a:t>Muokkaa</a:t>
            </a:r>
            <a:r>
              <a:rPr lang="en-US" dirty="0"/>
              <a:t> </a:t>
            </a:r>
            <a:r>
              <a:rPr lang="en-US" dirty="0" err="1"/>
              <a:t>ots</a:t>
            </a:r>
            <a:r>
              <a:rPr lang="en-US" dirty="0"/>
              <a:t>. </a:t>
            </a:r>
            <a:r>
              <a:rPr lang="en-US" dirty="0" err="1"/>
              <a:t>perustyyl</a:t>
            </a:r>
            <a:r>
              <a:rPr lang="en-US" dirty="0"/>
              <a:t>. </a:t>
            </a:r>
            <a:r>
              <a:rPr lang="en-US" dirty="0" err="1"/>
              <a:t>napsautt</a:t>
            </a:r>
            <a:r>
              <a:rPr lang="en-US" dirty="0"/>
              <a:t>.</a:t>
            </a:r>
            <a:endParaRPr lang="fi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781F236-14F5-5845-A665-01ED6F1E027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040000" cy="3780000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US" dirty="0" err="1"/>
              <a:t>Muokkaa</a:t>
            </a:r>
            <a:r>
              <a:rPr lang="en-US" dirty="0"/>
              <a:t> </a:t>
            </a:r>
            <a:r>
              <a:rPr lang="en-US" dirty="0" err="1"/>
              <a:t>tekstin</a:t>
            </a:r>
            <a:r>
              <a:rPr lang="en-US" dirty="0"/>
              <a:t> </a:t>
            </a:r>
            <a:r>
              <a:rPr lang="en-US" dirty="0" err="1"/>
              <a:t>perustyylejä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2DC2C3DE-2BCD-054C-A752-51773E29672B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307810" y="1825625"/>
            <a:ext cx="5040000" cy="3780000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US" dirty="0" err="1"/>
              <a:t>Muokkaa</a:t>
            </a:r>
            <a:r>
              <a:rPr lang="en-US" dirty="0"/>
              <a:t> </a:t>
            </a:r>
            <a:r>
              <a:rPr lang="en-US" dirty="0" err="1"/>
              <a:t>tekstin</a:t>
            </a:r>
            <a:r>
              <a:rPr lang="en-US" dirty="0"/>
              <a:t> </a:t>
            </a:r>
            <a:r>
              <a:rPr lang="en-US" dirty="0" err="1"/>
              <a:t>perustyylejä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538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ko sivu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xmlns="" id="{C316AAF1-9490-2640-8E7E-726C32E2F25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fi-FI" dirty="0"/>
              <a:t>Kuva</a:t>
            </a:r>
          </a:p>
        </p:txBody>
      </p:sp>
      <p:sp>
        <p:nvSpPr>
          <p:cNvPr id="2" name="Title 1" hidden="1">
            <a:extLst>
              <a:ext uri="{FF2B5EF4-FFF2-40B4-BE49-F238E27FC236}">
                <a16:creationId xmlns:a16="http://schemas.microsoft.com/office/drawing/2014/main" xmlns="" id="{10CBC1F4-99EC-104A-BD05-E662ED1A096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45776" y="2686984"/>
            <a:ext cx="10515600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err="1"/>
              <a:t>Muokkaa</a:t>
            </a:r>
            <a:r>
              <a:rPr lang="en-US" dirty="0"/>
              <a:t> </a:t>
            </a:r>
            <a:r>
              <a:rPr lang="en-US" dirty="0" err="1"/>
              <a:t>ots</a:t>
            </a:r>
            <a:r>
              <a:rPr lang="en-US" dirty="0"/>
              <a:t>. </a:t>
            </a:r>
            <a:r>
              <a:rPr lang="en-US" dirty="0" err="1"/>
              <a:t>perustyyl</a:t>
            </a:r>
            <a:r>
              <a:rPr lang="en-US" dirty="0"/>
              <a:t>. </a:t>
            </a:r>
            <a:r>
              <a:rPr lang="en-US" dirty="0" err="1"/>
              <a:t>napsautt</a:t>
            </a:r>
            <a:r>
              <a:rPr lang="en-US" dirty="0"/>
              <a:t>.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0688861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xmlns="" id="{C0F3F993-BDAD-C242-9D91-141A4873906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615266"/>
            <a:ext cx="10515600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err="1"/>
              <a:t>Muokkaa</a:t>
            </a:r>
            <a:r>
              <a:rPr lang="en-US" dirty="0"/>
              <a:t> </a:t>
            </a:r>
            <a:r>
              <a:rPr lang="en-US" dirty="0" err="1"/>
              <a:t>ots</a:t>
            </a:r>
            <a:r>
              <a:rPr lang="en-US" dirty="0"/>
              <a:t>. </a:t>
            </a:r>
            <a:r>
              <a:rPr lang="en-US" dirty="0" err="1"/>
              <a:t>perustyyl</a:t>
            </a:r>
            <a:r>
              <a:rPr lang="en-US" dirty="0"/>
              <a:t>. </a:t>
            </a:r>
            <a:r>
              <a:rPr lang="en-US" dirty="0" err="1"/>
              <a:t>napsautt</a:t>
            </a:r>
            <a:r>
              <a:rPr lang="en-US" dirty="0"/>
              <a:t>.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3104072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0CA22671-CF03-0B46-85E2-F683E1F6B35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1A7DC0BE-2F2C-ED4E-A902-E919492DD8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4570" y="2280553"/>
            <a:ext cx="6159367" cy="190643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Muokkaa</a:t>
            </a:r>
            <a:r>
              <a:rPr lang="en-US" dirty="0"/>
              <a:t> </a:t>
            </a:r>
            <a:r>
              <a:rPr lang="en-US" dirty="0" err="1"/>
              <a:t>ots</a:t>
            </a:r>
            <a:r>
              <a:rPr lang="en-US" dirty="0"/>
              <a:t>. </a:t>
            </a:r>
            <a:r>
              <a:rPr lang="en-US" dirty="0" err="1"/>
              <a:t>perustyyl</a:t>
            </a:r>
            <a:r>
              <a:rPr lang="en-US" dirty="0"/>
              <a:t>. </a:t>
            </a:r>
            <a:r>
              <a:rPr lang="en-US" dirty="0" err="1"/>
              <a:t>napsautt</a:t>
            </a:r>
            <a:r>
              <a:rPr lang="en-US" dirty="0"/>
              <a:t>.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5694998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_Ala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3959EDC-FBA4-E04E-9993-1B7AC840821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076063"/>
            <a:ext cx="9144000" cy="238760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algn="ctr"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Muokkaa</a:t>
            </a:r>
            <a:r>
              <a:rPr lang="en-US" dirty="0"/>
              <a:t> </a:t>
            </a:r>
            <a:r>
              <a:rPr lang="en-US" dirty="0" err="1"/>
              <a:t>ots</a:t>
            </a:r>
            <a:r>
              <a:rPr lang="en-US" dirty="0"/>
              <a:t>. </a:t>
            </a:r>
            <a:r>
              <a:rPr lang="en-US" dirty="0" err="1"/>
              <a:t>perustyyl</a:t>
            </a:r>
            <a:r>
              <a:rPr lang="en-US" dirty="0"/>
              <a:t>. </a:t>
            </a:r>
            <a:r>
              <a:rPr lang="en-US" dirty="0" err="1"/>
              <a:t>napsautt</a:t>
            </a:r>
            <a:r>
              <a:rPr lang="en-US" dirty="0"/>
              <a:t>.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8974FFAF-E78F-FB45-B43F-7E40C28EDD8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5557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fi-FI" dirty="0"/>
              <a:t>Muokkaa tekstin perustyylejä</a:t>
            </a:r>
          </a:p>
        </p:txBody>
      </p:sp>
    </p:spTree>
    <p:extLst>
      <p:ext uri="{BB962C8B-B14F-4D97-AF65-F5344CB8AC3E}">
        <p14:creationId xmlns:p14="http://schemas.microsoft.com/office/powerpoint/2010/main" val="13258612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2.xml"/><Relationship Id="rId4" Type="http://schemas.openxmlformats.org/officeDocument/2006/relationships/slideLayout" Target="../slideLayouts/slideLayout11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6524DF1-38DB-034A-8A49-F4CF7200E3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err="1"/>
              <a:t>Muokkaa</a:t>
            </a:r>
            <a:r>
              <a:rPr lang="en-US" dirty="0"/>
              <a:t> </a:t>
            </a:r>
            <a:r>
              <a:rPr lang="en-US" dirty="0" err="1"/>
              <a:t>tekstin</a:t>
            </a:r>
            <a:r>
              <a:rPr lang="en-US" dirty="0"/>
              <a:t> </a:t>
            </a:r>
            <a:r>
              <a:rPr lang="en-US" dirty="0" err="1"/>
              <a:t>perustyylejä</a:t>
            </a:r>
            <a:endParaRPr lang="en-US" dirty="0"/>
          </a:p>
          <a:p>
            <a:pPr lvl="1"/>
            <a:r>
              <a:rPr lang="en-US" dirty="0" err="1"/>
              <a:t>Toinen</a:t>
            </a:r>
            <a:r>
              <a:rPr lang="en-US" dirty="0"/>
              <a:t> </a:t>
            </a:r>
            <a:r>
              <a:rPr lang="en-US" dirty="0" err="1"/>
              <a:t>taso</a:t>
            </a:r>
            <a:endParaRPr lang="en-US" dirty="0"/>
          </a:p>
          <a:p>
            <a:pPr lvl="2"/>
            <a:r>
              <a:rPr lang="en-US" dirty="0" err="1"/>
              <a:t>Kolmas</a:t>
            </a:r>
            <a:r>
              <a:rPr lang="en-US" dirty="0"/>
              <a:t> </a:t>
            </a:r>
            <a:r>
              <a:rPr lang="en-US" dirty="0" err="1"/>
              <a:t>taso</a:t>
            </a:r>
            <a:endParaRPr lang="en-US" dirty="0"/>
          </a:p>
          <a:p>
            <a:pPr lvl="3"/>
            <a:r>
              <a:rPr lang="en-US" dirty="0" err="1"/>
              <a:t>Neljäs</a:t>
            </a:r>
            <a:r>
              <a:rPr lang="en-US" dirty="0"/>
              <a:t> </a:t>
            </a:r>
            <a:r>
              <a:rPr lang="en-US" dirty="0" err="1"/>
              <a:t>taso</a:t>
            </a:r>
            <a:endParaRPr lang="en-US" dirty="0"/>
          </a:p>
          <a:p>
            <a:pPr lvl="4"/>
            <a:r>
              <a:rPr lang="en-US" dirty="0" err="1"/>
              <a:t>Viides</a:t>
            </a:r>
            <a:r>
              <a:rPr lang="en-US" dirty="0"/>
              <a:t> </a:t>
            </a:r>
            <a:r>
              <a:rPr lang="en-US" dirty="0" err="1"/>
              <a:t>taso</a:t>
            </a:r>
            <a:endParaRPr lang="fi-FI" dirty="0"/>
          </a:p>
        </p:txBody>
      </p:sp>
      <p:sp>
        <p:nvSpPr>
          <p:cNvPr id="9" name="Title Placeholder 8">
            <a:extLst>
              <a:ext uri="{FF2B5EF4-FFF2-40B4-BE49-F238E27FC236}">
                <a16:creationId xmlns:a16="http://schemas.microsoft.com/office/drawing/2014/main" xmlns="" id="{326B4E00-E9E5-C94E-9D1E-911EA342AA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err="1"/>
              <a:t>Muokkaa</a:t>
            </a:r>
            <a:r>
              <a:rPr lang="en-US" dirty="0"/>
              <a:t> </a:t>
            </a:r>
            <a:r>
              <a:rPr lang="en-US" dirty="0" err="1"/>
              <a:t>ots</a:t>
            </a:r>
            <a:r>
              <a:rPr lang="en-US" dirty="0"/>
              <a:t>. </a:t>
            </a:r>
            <a:r>
              <a:rPr lang="en-US" dirty="0" err="1"/>
              <a:t>perustyyl</a:t>
            </a:r>
            <a:r>
              <a:rPr lang="en-US" dirty="0"/>
              <a:t>. </a:t>
            </a:r>
            <a:r>
              <a:rPr lang="en-US" dirty="0" err="1"/>
              <a:t>napsautt</a:t>
            </a:r>
            <a:r>
              <a:rPr lang="en-US" dirty="0"/>
              <a:t>.</a:t>
            </a:r>
            <a:endParaRPr lang="fi-FI" dirty="0"/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xmlns="" id="{E6971835-1FA6-D048-B36E-7E88C543A778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275897" y="5985920"/>
            <a:ext cx="2084494" cy="632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894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60" r:id="rId2"/>
    <p:sldLayoutId id="2147483675" r:id="rId3"/>
    <p:sldLayoutId id="2147483650" r:id="rId4"/>
    <p:sldLayoutId id="2147483652" r:id="rId5"/>
    <p:sldLayoutId id="2147483677" r:id="rId6"/>
    <p:sldLayoutId id="2147483679" r:id="rId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000" b="1" i="0" kern="1200">
          <a:solidFill>
            <a:schemeClr val="tx2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Wingdings" pitchFamily="2" charset="2"/>
        <a:buChar char="§"/>
        <a:defRPr sz="2800" b="0" i="0" kern="1200">
          <a:solidFill>
            <a:schemeClr val="tx2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Wingdings" pitchFamily="2" charset="2"/>
        <a:buChar char="§"/>
        <a:defRPr sz="2400" b="0" i="0" kern="1200">
          <a:solidFill>
            <a:schemeClr val="tx2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Wingdings" pitchFamily="2" charset="2"/>
        <a:buChar char="§"/>
        <a:defRPr sz="2000" b="0" i="0" kern="1200">
          <a:solidFill>
            <a:schemeClr val="tx2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Wingdings" pitchFamily="2" charset="2"/>
        <a:buChar char="§"/>
        <a:defRPr sz="1800" b="0" i="0" kern="1200">
          <a:solidFill>
            <a:schemeClr val="tx2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Wingdings" pitchFamily="2" charset="2"/>
        <a:buChar char="§"/>
        <a:defRPr sz="1800" b="0" i="0" kern="1200">
          <a:solidFill>
            <a:schemeClr val="tx2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6524DF1-38DB-034A-8A49-F4CF7200E3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err="1"/>
              <a:t>Muokkaa</a:t>
            </a:r>
            <a:r>
              <a:rPr lang="en-US" dirty="0"/>
              <a:t> </a:t>
            </a:r>
            <a:r>
              <a:rPr lang="en-US" dirty="0" err="1"/>
              <a:t>tekstin</a:t>
            </a:r>
            <a:r>
              <a:rPr lang="en-US" dirty="0"/>
              <a:t> </a:t>
            </a:r>
            <a:r>
              <a:rPr lang="en-US" dirty="0" err="1"/>
              <a:t>perustyylejä</a:t>
            </a:r>
            <a:endParaRPr lang="en-US" dirty="0"/>
          </a:p>
          <a:p>
            <a:pPr lvl="1"/>
            <a:r>
              <a:rPr lang="en-US" dirty="0" err="1"/>
              <a:t>Toinen</a:t>
            </a:r>
            <a:r>
              <a:rPr lang="en-US" dirty="0"/>
              <a:t> </a:t>
            </a:r>
            <a:r>
              <a:rPr lang="en-US" dirty="0" err="1"/>
              <a:t>taso</a:t>
            </a:r>
            <a:endParaRPr lang="en-US" dirty="0"/>
          </a:p>
          <a:p>
            <a:pPr lvl="2"/>
            <a:r>
              <a:rPr lang="en-US" dirty="0" err="1"/>
              <a:t>Kolmas</a:t>
            </a:r>
            <a:r>
              <a:rPr lang="en-US" dirty="0"/>
              <a:t> </a:t>
            </a:r>
            <a:r>
              <a:rPr lang="en-US" dirty="0" err="1"/>
              <a:t>taso</a:t>
            </a:r>
            <a:endParaRPr lang="en-US" dirty="0"/>
          </a:p>
          <a:p>
            <a:pPr lvl="3"/>
            <a:r>
              <a:rPr lang="en-US" dirty="0" err="1"/>
              <a:t>Neljäs</a:t>
            </a:r>
            <a:r>
              <a:rPr lang="en-US" dirty="0"/>
              <a:t> </a:t>
            </a:r>
            <a:r>
              <a:rPr lang="en-US" dirty="0" err="1"/>
              <a:t>taso</a:t>
            </a:r>
            <a:endParaRPr lang="en-US" dirty="0"/>
          </a:p>
          <a:p>
            <a:pPr lvl="4"/>
            <a:r>
              <a:rPr lang="en-US" dirty="0" err="1"/>
              <a:t>Viides</a:t>
            </a:r>
            <a:r>
              <a:rPr lang="en-US" dirty="0"/>
              <a:t> </a:t>
            </a:r>
            <a:r>
              <a:rPr lang="en-US" dirty="0" err="1"/>
              <a:t>taso</a:t>
            </a:r>
            <a:endParaRPr lang="fi-FI" dirty="0"/>
          </a:p>
        </p:txBody>
      </p:sp>
      <p:sp>
        <p:nvSpPr>
          <p:cNvPr id="9" name="Title Placeholder 8">
            <a:extLst>
              <a:ext uri="{FF2B5EF4-FFF2-40B4-BE49-F238E27FC236}">
                <a16:creationId xmlns:a16="http://schemas.microsoft.com/office/drawing/2014/main" xmlns="" id="{326B4E00-E9E5-C94E-9D1E-911EA342AA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err="1"/>
              <a:t>Muokkaa</a:t>
            </a:r>
            <a:r>
              <a:rPr lang="en-US" dirty="0"/>
              <a:t> </a:t>
            </a:r>
            <a:r>
              <a:rPr lang="en-US" dirty="0" err="1"/>
              <a:t>ots</a:t>
            </a:r>
            <a:r>
              <a:rPr lang="en-US" dirty="0"/>
              <a:t>. </a:t>
            </a:r>
            <a:r>
              <a:rPr lang="en-US" dirty="0" err="1"/>
              <a:t>perustyyl</a:t>
            </a:r>
            <a:r>
              <a:rPr lang="en-US" dirty="0"/>
              <a:t>. </a:t>
            </a:r>
            <a:r>
              <a:rPr lang="en-US" dirty="0" err="1"/>
              <a:t>napsautt</a:t>
            </a:r>
            <a:r>
              <a:rPr lang="en-US" dirty="0"/>
              <a:t>.</a:t>
            </a:r>
            <a:endParaRPr lang="fi-FI" dirty="0"/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xmlns="" id="{AC43455D-3F08-8F45-8542-51DFC0041AA3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275897" y="5985919"/>
            <a:ext cx="2084494" cy="632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86515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76" r:id="rId3"/>
    <p:sldLayoutId id="2147483666" r:id="rId4"/>
    <p:sldLayoutId id="2147483667" r:id="rId5"/>
    <p:sldLayoutId id="2147483669" r:id="rId6"/>
    <p:sldLayoutId id="2147483678" r:id="rId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200" b="1" i="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Wingdings" pitchFamily="2" charset="2"/>
        <a:buChar char="§"/>
        <a:defRPr sz="2800" b="0" i="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Wingdings" pitchFamily="2" charset="2"/>
        <a:buChar char="§"/>
        <a:defRPr sz="2400" b="0" i="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Wingdings" pitchFamily="2" charset="2"/>
        <a:buChar char="§"/>
        <a:defRPr sz="2000" b="0" i="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Wingdings" pitchFamily="2" charset="2"/>
        <a:buChar char="§"/>
        <a:defRPr sz="1800" b="0" i="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Wingdings" pitchFamily="2" charset="2"/>
        <a:buChar char="§"/>
        <a:defRPr sz="1800" b="0" i="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krits.fi/foundation-for-supporting-ex-offenders-in-english/" TargetMode="External"/><Relationship Id="rId4" Type="http://schemas.openxmlformats.org/officeDocument/2006/relationships/hyperlink" Target="mailto:mirja.salo@krits.fi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B14BA75-1709-B243-9D4E-427723BD15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dirty="0"/>
              <a:t>Action for </a:t>
            </a:r>
            <a:r>
              <a:rPr lang="fi-FI" dirty="0" err="1"/>
              <a:t>Youth</a:t>
            </a:r>
            <a:r>
              <a:rPr lang="fi-FI" dirty="0"/>
              <a:t/>
            </a:r>
            <a:br>
              <a:rPr lang="fi-FI" dirty="0"/>
            </a:br>
            <a:r>
              <a:rPr lang="en-US" sz="2200" dirty="0" err="1"/>
              <a:t>Krits</a:t>
            </a:r>
            <a:r>
              <a:rPr lang="en-US" sz="2200" dirty="0"/>
              <a:t> – Finnish Foundation for Supporting Ex-offenders</a:t>
            </a:r>
            <a:r>
              <a:rPr lang="en-US" dirty="0"/>
              <a:t/>
            </a:r>
            <a:br>
              <a:rPr lang="en-US" dirty="0"/>
            </a:br>
            <a:endParaRPr lang="fi-FI" dirty="0"/>
          </a:p>
        </p:txBody>
      </p:sp>
      <p:sp>
        <p:nvSpPr>
          <p:cNvPr id="3" name="Tekstiruutu 2">
            <a:extLst>
              <a:ext uri="{FF2B5EF4-FFF2-40B4-BE49-F238E27FC236}">
                <a16:creationId xmlns:a16="http://schemas.microsoft.com/office/drawing/2014/main" xmlns="" id="{9FCD5531-B1D0-2E40-9792-32CE5E56A078}"/>
              </a:ext>
            </a:extLst>
          </p:cNvPr>
          <p:cNvSpPr txBox="1"/>
          <p:nvPr/>
        </p:nvSpPr>
        <p:spPr>
          <a:xfrm>
            <a:off x="2254102" y="562107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239485691"/>
      </p:ext>
    </p:extLst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 descr="Kuva, joka sisältää kohteen henkilö, ulko, ruoho, mies&#10;&#10;Kuvaus luotu automaattisesti">
            <a:extLst>
              <a:ext uri="{FF2B5EF4-FFF2-40B4-BE49-F238E27FC236}">
                <a16:creationId xmlns:a16="http://schemas.microsoft.com/office/drawing/2014/main" xmlns="" id="{25A1585D-6A2C-4202-8F0F-0D423016DE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55636" y="2683971"/>
            <a:ext cx="4491348" cy="2526383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9" name="Kuva 8" descr="Kuva, joka sisältää kohteen vesi, ulko, järvi, joki&#10;&#10;Kuvaus luotu automaattisesti">
            <a:extLst>
              <a:ext uri="{FF2B5EF4-FFF2-40B4-BE49-F238E27FC236}">
                <a16:creationId xmlns:a16="http://schemas.microsoft.com/office/drawing/2014/main" xmlns="" id="{37B309AA-A3BE-4D82-B4D4-76EE63D471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3627" y="3134968"/>
            <a:ext cx="3536451" cy="3209274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11" name="Kuva 10" descr="Kuva, joka sisältää kohteen pitäminen, henkilö, katsominen, peili&#10;&#10;Kuvaus luotu automaattisesti">
            <a:extLst>
              <a:ext uri="{FF2B5EF4-FFF2-40B4-BE49-F238E27FC236}">
                <a16:creationId xmlns:a16="http://schemas.microsoft.com/office/drawing/2014/main" xmlns="" id="{6780AC12-F29E-4899-A243-9C7FF1E2371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3859" y="509047"/>
            <a:ext cx="3477768" cy="5232178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2" name="Tekstiruutu 1">
            <a:extLst>
              <a:ext uri="{FF2B5EF4-FFF2-40B4-BE49-F238E27FC236}">
                <a16:creationId xmlns:a16="http://schemas.microsoft.com/office/drawing/2014/main" xmlns="" id="{4F8ABDCC-8EAC-4447-8506-638870E6E7AA}"/>
              </a:ext>
            </a:extLst>
          </p:cNvPr>
          <p:cNvSpPr txBox="1"/>
          <p:nvPr/>
        </p:nvSpPr>
        <p:spPr>
          <a:xfrm>
            <a:off x="3857965" y="182884"/>
            <a:ext cx="736547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>
                <a:solidFill>
                  <a:schemeClr val="bg1"/>
                </a:solidFill>
              </a:rPr>
              <a:t>Krits</a:t>
            </a:r>
            <a:r>
              <a:rPr lang="en-US" dirty="0">
                <a:solidFill>
                  <a:schemeClr val="bg1"/>
                </a:solidFill>
              </a:rPr>
              <a:t> is a non-governmental </a:t>
            </a:r>
            <a:r>
              <a:rPr lang="en-US" dirty="0" err="1">
                <a:solidFill>
                  <a:schemeClr val="bg1"/>
                </a:solidFill>
              </a:rPr>
              <a:t>organisation</a:t>
            </a:r>
            <a:r>
              <a:rPr lang="en-US" dirty="0">
                <a:solidFill>
                  <a:schemeClr val="bg1"/>
                </a:solidFill>
              </a:rPr>
              <a:t> that provides services to ex-offenders, their close ones, and professionals. It also acts nation-wide as an expert and activist in the field. </a:t>
            </a:r>
          </a:p>
          <a:p>
            <a:pPr algn="ctr"/>
            <a:endParaRPr lang="en-US" dirty="0">
              <a:solidFill>
                <a:schemeClr val="bg1"/>
              </a:solidFill>
            </a:endParaRPr>
          </a:p>
          <a:p>
            <a:pPr algn="ctr"/>
            <a:r>
              <a:rPr lang="fi-FI" dirty="0">
                <a:solidFill>
                  <a:schemeClr val="bg1"/>
                </a:solidFill>
              </a:rPr>
              <a:t>Action for </a:t>
            </a:r>
            <a:r>
              <a:rPr lang="fi-FI" dirty="0" err="1">
                <a:solidFill>
                  <a:schemeClr val="bg1"/>
                </a:solidFill>
              </a:rPr>
              <a:t>Youth</a:t>
            </a:r>
            <a:r>
              <a:rPr lang="fi-FI" dirty="0">
                <a:solidFill>
                  <a:schemeClr val="bg1"/>
                </a:solidFill>
              </a:rPr>
              <a:t> –</a:t>
            </a:r>
            <a:r>
              <a:rPr lang="fi-FI" dirty="0" err="1">
                <a:solidFill>
                  <a:schemeClr val="bg1"/>
                </a:solidFill>
              </a:rPr>
              <a:t>project</a:t>
            </a:r>
            <a:r>
              <a:rPr lang="fi-FI" dirty="0">
                <a:solidFill>
                  <a:schemeClr val="bg1"/>
                </a:solidFill>
              </a:rPr>
              <a:t> 2016-2019. </a:t>
            </a:r>
            <a:r>
              <a:rPr lang="fi-FI" dirty="0" err="1">
                <a:solidFill>
                  <a:schemeClr val="bg1"/>
                </a:solidFill>
              </a:rPr>
              <a:t>The</a:t>
            </a:r>
            <a:r>
              <a:rPr lang="fi-FI" dirty="0">
                <a:solidFill>
                  <a:schemeClr val="bg1"/>
                </a:solidFill>
              </a:rPr>
              <a:t> </a:t>
            </a:r>
            <a:r>
              <a:rPr lang="fi-FI" dirty="0" err="1">
                <a:solidFill>
                  <a:schemeClr val="bg1"/>
                </a:solidFill>
              </a:rPr>
              <a:t>purpose</a:t>
            </a:r>
            <a:r>
              <a:rPr lang="fi-FI" dirty="0">
                <a:solidFill>
                  <a:schemeClr val="bg1"/>
                </a:solidFill>
              </a:rPr>
              <a:t> </a:t>
            </a:r>
            <a:r>
              <a:rPr lang="fi-FI" dirty="0" err="1">
                <a:solidFill>
                  <a:schemeClr val="bg1"/>
                </a:solidFill>
              </a:rPr>
              <a:t>has</a:t>
            </a:r>
            <a:r>
              <a:rPr lang="fi-FI" dirty="0">
                <a:solidFill>
                  <a:schemeClr val="bg1"/>
                </a:solidFill>
              </a:rPr>
              <a:t> </a:t>
            </a:r>
            <a:r>
              <a:rPr lang="fi-FI" dirty="0" err="1">
                <a:solidFill>
                  <a:schemeClr val="bg1"/>
                </a:solidFill>
              </a:rPr>
              <a:t>been</a:t>
            </a:r>
            <a:r>
              <a:rPr lang="fi-FI" dirty="0">
                <a:solidFill>
                  <a:schemeClr val="bg1"/>
                </a:solidFill>
              </a:rPr>
              <a:t> to </a:t>
            </a:r>
            <a:r>
              <a:rPr lang="fi-FI" dirty="0" err="1">
                <a:solidFill>
                  <a:schemeClr val="bg1"/>
                </a:solidFill>
              </a:rPr>
              <a:t>come</a:t>
            </a:r>
            <a:r>
              <a:rPr lang="fi-FI" dirty="0">
                <a:solidFill>
                  <a:schemeClr val="bg1"/>
                </a:solidFill>
              </a:rPr>
              <a:t> </a:t>
            </a:r>
            <a:r>
              <a:rPr lang="fi-FI" dirty="0" err="1">
                <a:solidFill>
                  <a:schemeClr val="bg1"/>
                </a:solidFill>
              </a:rPr>
              <a:t>up</a:t>
            </a:r>
            <a:r>
              <a:rPr lang="fi-FI" dirty="0">
                <a:solidFill>
                  <a:schemeClr val="bg1"/>
                </a:solidFill>
              </a:rPr>
              <a:t> </a:t>
            </a:r>
            <a:r>
              <a:rPr lang="fi-FI" dirty="0" err="1">
                <a:solidFill>
                  <a:schemeClr val="bg1"/>
                </a:solidFill>
              </a:rPr>
              <a:t>with</a:t>
            </a:r>
            <a:r>
              <a:rPr lang="fi-FI" dirty="0">
                <a:solidFill>
                  <a:schemeClr val="bg1"/>
                </a:solidFill>
              </a:rPr>
              <a:t> </a:t>
            </a:r>
            <a:r>
              <a:rPr lang="fi-FI" dirty="0" err="1">
                <a:solidFill>
                  <a:schemeClr val="bg1"/>
                </a:solidFill>
              </a:rPr>
              <a:t>new</a:t>
            </a:r>
            <a:r>
              <a:rPr lang="fi-FI" dirty="0">
                <a:solidFill>
                  <a:schemeClr val="bg1"/>
                </a:solidFill>
              </a:rPr>
              <a:t> </a:t>
            </a:r>
            <a:r>
              <a:rPr lang="fi-FI" dirty="0" err="1">
                <a:solidFill>
                  <a:schemeClr val="bg1"/>
                </a:solidFill>
              </a:rPr>
              <a:t>ways</a:t>
            </a:r>
            <a:r>
              <a:rPr lang="fi-FI" dirty="0">
                <a:solidFill>
                  <a:schemeClr val="bg1"/>
                </a:solidFill>
              </a:rPr>
              <a:t> of </a:t>
            </a:r>
            <a:r>
              <a:rPr lang="fi-FI" dirty="0" err="1">
                <a:solidFill>
                  <a:schemeClr val="bg1"/>
                </a:solidFill>
              </a:rPr>
              <a:t>reaching</a:t>
            </a:r>
            <a:r>
              <a:rPr lang="fi-FI" dirty="0">
                <a:solidFill>
                  <a:schemeClr val="bg1"/>
                </a:solidFill>
              </a:rPr>
              <a:t> and </a:t>
            </a:r>
            <a:r>
              <a:rPr lang="fi-FI" dirty="0" err="1">
                <a:solidFill>
                  <a:schemeClr val="bg1"/>
                </a:solidFill>
              </a:rPr>
              <a:t>supporting</a:t>
            </a:r>
            <a:r>
              <a:rPr lang="fi-FI" dirty="0">
                <a:solidFill>
                  <a:schemeClr val="bg1"/>
                </a:solidFill>
              </a:rPr>
              <a:t> </a:t>
            </a:r>
            <a:r>
              <a:rPr lang="fi-FI" dirty="0" err="1">
                <a:solidFill>
                  <a:schemeClr val="bg1"/>
                </a:solidFill>
              </a:rPr>
              <a:t>young</a:t>
            </a:r>
            <a:r>
              <a:rPr lang="fi-FI" dirty="0">
                <a:solidFill>
                  <a:schemeClr val="bg1"/>
                </a:solidFill>
              </a:rPr>
              <a:t> </a:t>
            </a:r>
            <a:r>
              <a:rPr lang="fi-FI" dirty="0" err="1">
                <a:solidFill>
                  <a:schemeClr val="bg1"/>
                </a:solidFill>
              </a:rPr>
              <a:t>offenders</a:t>
            </a:r>
            <a:r>
              <a:rPr lang="fi-FI" dirty="0">
                <a:solidFill>
                  <a:schemeClr val="bg1"/>
                </a:solidFill>
              </a:rPr>
              <a:t>, </a:t>
            </a:r>
            <a:r>
              <a:rPr lang="fi-FI" dirty="0" err="1">
                <a:solidFill>
                  <a:schemeClr val="bg1"/>
                </a:solidFill>
              </a:rPr>
              <a:t>prisoners</a:t>
            </a:r>
            <a:r>
              <a:rPr lang="fi-FI" dirty="0">
                <a:solidFill>
                  <a:schemeClr val="bg1"/>
                </a:solidFill>
              </a:rPr>
              <a:t> and </a:t>
            </a:r>
            <a:r>
              <a:rPr lang="fi-FI" dirty="0" err="1">
                <a:solidFill>
                  <a:schemeClr val="bg1"/>
                </a:solidFill>
              </a:rPr>
              <a:t>young</a:t>
            </a:r>
            <a:r>
              <a:rPr lang="fi-FI" dirty="0">
                <a:solidFill>
                  <a:schemeClr val="bg1"/>
                </a:solidFill>
              </a:rPr>
              <a:t> </a:t>
            </a:r>
            <a:r>
              <a:rPr lang="fi-FI" dirty="0" err="1">
                <a:solidFill>
                  <a:schemeClr val="bg1"/>
                </a:solidFill>
              </a:rPr>
              <a:t>people</a:t>
            </a:r>
            <a:r>
              <a:rPr lang="fi-FI" dirty="0">
                <a:solidFill>
                  <a:schemeClr val="bg1"/>
                </a:solidFill>
              </a:rPr>
              <a:t> </a:t>
            </a:r>
            <a:r>
              <a:rPr lang="fi-FI" dirty="0" err="1">
                <a:solidFill>
                  <a:schemeClr val="bg1"/>
                </a:solidFill>
              </a:rPr>
              <a:t>with</a:t>
            </a:r>
            <a:r>
              <a:rPr lang="fi-FI" dirty="0">
                <a:solidFill>
                  <a:schemeClr val="bg1"/>
                </a:solidFill>
              </a:rPr>
              <a:t> </a:t>
            </a:r>
            <a:r>
              <a:rPr lang="fi-FI" dirty="0" err="1">
                <a:solidFill>
                  <a:schemeClr val="bg1"/>
                </a:solidFill>
              </a:rPr>
              <a:t>criminal</a:t>
            </a:r>
            <a:r>
              <a:rPr lang="fi-FI" dirty="0">
                <a:solidFill>
                  <a:schemeClr val="bg1"/>
                </a:solidFill>
              </a:rPr>
              <a:t> </a:t>
            </a:r>
            <a:r>
              <a:rPr lang="fi-FI" dirty="0" err="1">
                <a:solidFill>
                  <a:schemeClr val="bg1"/>
                </a:solidFill>
              </a:rPr>
              <a:t>backgrounds</a:t>
            </a:r>
            <a:r>
              <a:rPr lang="fi-FI" dirty="0">
                <a:solidFill>
                  <a:schemeClr val="bg1"/>
                </a:solidFill>
              </a:rPr>
              <a:t>. </a:t>
            </a:r>
            <a:r>
              <a:rPr lang="fi-FI" dirty="0" err="1">
                <a:solidFill>
                  <a:schemeClr val="bg1"/>
                </a:solidFill>
              </a:rPr>
              <a:t>Aged</a:t>
            </a:r>
            <a:r>
              <a:rPr lang="fi-FI" dirty="0">
                <a:solidFill>
                  <a:schemeClr val="bg1"/>
                </a:solidFill>
              </a:rPr>
              <a:t> </a:t>
            </a:r>
            <a:r>
              <a:rPr lang="fi-FI" dirty="0" err="1">
                <a:solidFill>
                  <a:schemeClr val="bg1"/>
                </a:solidFill>
              </a:rPr>
              <a:t>between</a:t>
            </a:r>
            <a:r>
              <a:rPr lang="fi-FI" dirty="0">
                <a:solidFill>
                  <a:schemeClr val="bg1"/>
                </a:solidFill>
              </a:rPr>
              <a:t> 15-29 </a:t>
            </a:r>
            <a:r>
              <a:rPr lang="fi-FI" dirty="0" err="1">
                <a:solidFill>
                  <a:schemeClr val="bg1"/>
                </a:solidFill>
              </a:rPr>
              <a:t>years</a:t>
            </a:r>
            <a:r>
              <a:rPr lang="fi-FI" dirty="0">
                <a:solidFill>
                  <a:schemeClr val="bg1"/>
                </a:solidFill>
              </a:rPr>
              <a:t> </a:t>
            </a:r>
            <a:r>
              <a:rPr lang="fi-FI" dirty="0" err="1">
                <a:solidFill>
                  <a:schemeClr val="bg1"/>
                </a:solidFill>
              </a:rPr>
              <a:t>old</a:t>
            </a:r>
            <a:r>
              <a:rPr lang="fi-FI" dirty="0">
                <a:solidFill>
                  <a:schemeClr val="bg1"/>
                </a:solidFill>
              </a:rPr>
              <a:t>. In 2018-2019 </a:t>
            </a:r>
            <a:r>
              <a:rPr lang="fi-FI" dirty="0" err="1">
                <a:solidFill>
                  <a:schemeClr val="bg1"/>
                </a:solidFill>
              </a:rPr>
              <a:t>estimated</a:t>
            </a:r>
            <a:r>
              <a:rPr lang="fi-FI" dirty="0">
                <a:solidFill>
                  <a:schemeClr val="bg1"/>
                </a:solidFill>
              </a:rPr>
              <a:t> 74% of </a:t>
            </a:r>
            <a:r>
              <a:rPr lang="fi-FI" dirty="0" err="1">
                <a:solidFill>
                  <a:schemeClr val="bg1"/>
                </a:solidFill>
              </a:rPr>
              <a:t>the</a:t>
            </a:r>
            <a:r>
              <a:rPr lang="fi-FI" dirty="0">
                <a:solidFill>
                  <a:schemeClr val="bg1"/>
                </a:solidFill>
              </a:rPr>
              <a:t> </a:t>
            </a:r>
            <a:r>
              <a:rPr lang="fi-FI" dirty="0" err="1">
                <a:solidFill>
                  <a:schemeClr val="bg1"/>
                </a:solidFill>
              </a:rPr>
              <a:t>clients</a:t>
            </a:r>
            <a:r>
              <a:rPr lang="fi-FI" dirty="0">
                <a:solidFill>
                  <a:schemeClr val="bg1"/>
                </a:solidFill>
              </a:rPr>
              <a:t>’ </a:t>
            </a:r>
            <a:r>
              <a:rPr lang="fi-FI" dirty="0" err="1">
                <a:solidFill>
                  <a:schemeClr val="bg1"/>
                </a:solidFill>
              </a:rPr>
              <a:t>sanctions</a:t>
            </a:r>
            <a:r>
              <a:rPr lang="fi-FI" dirty="0">
                <a:solidFill>
                  <a:schemeClr val="bg1"/>
                </a:solidFill>
              </a:rPr>
              <a:t> </a:t>
            </a:r>
            <a:r>
              <a:rPr lang="fi-FI" dirty="0" err="1">
                <a:solidFill>
                  <a:schemeClr val="bg1"/>
                </a:solidFill>
              </a:rPr>
              <a:t>are</a:t>
            </a:r>
            <a:r>
              <a:rPr lang="fi-FI" dirty="0">
                <a:solidFill>
                  <a:schemeClr val="bg1"/>
                </a:solidFill>
              </a:rPr>
              <a:t> to </a:t>
            </a:r>
            <a:r>
              <a:rPr lang="fi-FI" dirty="0" err="1">
                <a:solidFill>
                  <a:schemeClr val="bg1"/>
                </a:solidFill>
              </a:rPr>
              <a:t>do</a:t>
            </a:r>
            <a:r>
              <a:rPr lang="fi-FI" dirty="0">
                <a:solidFill>
                  <a:schemeClr val="bg1"/>
                </a:solidFill>
              </a:rPr>
              <a:t> </a:t>
            </a:r>
            <a:r>
              <a:rPr lang="fi-FI" dirty="0" err="1">
                <a:solidFill>
                  <a:schemeClr val="bg1"/>
                </a:solidFill>
              </a:rPr>
              <a:t>with</a:t>
            </a:r>
            <a:r>
              <a:rPr lang="fi-FI" dirty="0">
                <a:solidFill>
                  <a:schemeClr val="bg1"/>
                </a:solidFill>
              </a:rPr>
              <a:t> </a:t>
            </a:r>
            <a:r>
              <a:rPr lang="fi-FI" dirty="0" err="1">
                <a:solidFill>
                  <a:schemeClr val="bg1"/>
                </a:solidFill>
              </a:rPr>
              <a:t>drug</a:t>
            </a:r>
            <a:r>
              <a:rPr lang="fi-FI" dirty="0">
                <a:solidFill>
                  <a:schemeClr val="bg1"/>
                </a:solidFill>
              </a:rPr>
              <a:t> </a:t>
            </a:r>
            <a:r>
              <a:rPr lang="fi-FI" dirty="0" err="1">
                <a:solidFill>
                  <a:schemeClr val="bg1"/>
                </a:solidFill>
              </a:rPr>
              <a:t>using</a:t>
            </a:r>
            <a:r>
              <a:rPr lang="fi-FI" dirty="0">
                <a:solidFill>
                  <a:schemeClr val="bg1"/>
                </a:solidFill>
              </a:rPr>
              <a:t> </a:t>
            </a:r>
            <a:r>
              <a:rPr lang="fi-FI" dirty="0" err="1">
                <a:solidFill>
                  <a:schemeClr val="bg1"/>
                </a:solidFill>
              </a:rPr>
              <a:t>or</a:t>
            </a:r>
            <a:r>
              <a:rPr lang="fi-FI" dirty="0">
                <a:solidFill>
                  <a:schemeClr val="bg1"/>
                </a:solidFill>
              </a:rPr>
              <a:t> </a:t>
            </a:r>
            <a:r>
              <a:rPr lang="fi-FI" dirty="0" err="1">
                <a:solidFill>
                  <a:schemeClr val="bg1"/>
                </a:solidFill>
              </a:rPr>
              <a:t>trafficing</a:t>
            </a:r>
            <a:r>
              <a:rPr lang="fi-FI" dirty="0">
                <a:solidFill>
                  <a:schemeClr val="bg1"/>
                </a:solidFill>
              </a:rPr>
              <a:t>.  </a:t>
            </a:r>
          </a:p>
        </p:txBody>
      </p:sp>
      <p:sp>
        <p:nvSpPr>
          <p:cNvPr id="3" name="Tekstiruutu 2">
            <a:extLst>
              <a:ext uri="{FF2B5EF4-FFF2-40B4-BE49-F238E27FC236}">
                <a16:creationId xmlns:a16="http://schemas.microsoft.com/office/drawing/2014/main" xmlns="" id="{BC3C3E39-6866-446E-A2EA-19C77343EF96}"/>
              </a:ext>
            </a:extLst>
          </p:cNvPr>
          <p:cNvSpPr txBox="1"/>
          <p:nvPr/>
        </p:nvSpPr>
        <p:spPr>
          <a:xfrm>
            <a:off x="3718828" y="5565524"/>
            <a:ext cx="4198633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i-FI" dirty="0" err="1">
                <a:solidFill>
                  <a:schemeClr val="bg1"/>
                </a:solidFill>
              </a:rPr>
              <a:t>Funded</a:t>
            </a:r>
            <a:r>
              <a:rPr lang="fi-FI" dirty="0">
                <a:solidFill>
                  <a:schemeClr val="bg1"/>
                </a:solidFill>
              </a:rPr>
              <a:t> </a:t>
            </a:r>
            <a:r>
              <a:rPr lang="fi-FI" dirty="0" err="1">
                <a:solidFill>
                  <a:schemeClr val="bg1"/>
                </a:solidFill>
              </a:rPr>
              <a:t>by</a:t>
            </a:r>
            <a:r>
              <a:rPr lang="fi-FI" dirty="0">
                <a:solidFill>
                  <a:schemeClr val="bg1"/>
                </a:solidFill>
              </a:rPr>
              <a:t> STEA </a:t>
            </a:r>
            <a:r>
              <a:rPr lang="en-US" dirty="0">
                <a:solidFill>
                  <a:schemeClr val="bg1"/>
                </a:solidFill>
              </a:rPr>
              <a:t>Funding Centre for Social Welfare and Health </a:t>
            </a:r>
            <a:r>
              <a:rPr lang="en-US" dirty="0" err="1">
                <a:solidFill>
                  <a:schemeClr val="bg1"/>
                </a:solidFill>
              </a:rPr>
              <a:t>Organisations</a:t>
            </a:r>
            <a:endParaRPr lang="en-US" dirty="0">
              <a:solidFill>
                <a:schemeClr val="bg1"/>
              </a:solidFill>
            </a:endParaRPr>
          </a:p>
          <a:p>
            <a:endParaRPr lang="fi-FI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3060846"/>
      </p:ext>
    </p:extLst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 descr="Kuva, joka sisältää kohteen henkilö, ulko, ruoho, mies&#10;&#10;Kuvaus luotu automaattisesti">
            <a:extLst>
              <a:ext uri="{FF2B5EF4-FFF2-40B4-BE49-F238E27FC236}">
                <a16:creationId xmlns:a16="http://schemas.microsoft.com/office/drawing/2014/main" xmlns="" id="{25A1585D-6A2C-4202-8F0F-0D423016DE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6180" y="2647254"/>
            <a:ext cx="2150880" cy="1203492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9" name="Kuva 8" descr="Kuva, joka sisältää kohteen vesi, ulko, järvi, joki&#10;&#10;Kuvaus luotu automaattisesti">
            <a:extLst>
              <a:ext uri="{FF2B5EF4-FFF2-40B4-BE49-F238E27FC236}">
                <a16:creationId xmlns:a16="http://schemas.microsoft.com/office/drawing/2014/main" xmlns="" id="{37B309AA-A3BE-4D82-B4D4-76EE63D471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92104" y="2415806"/>
            <a:ext cx="1834784" cy="1498072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11" name="Kuva 10" descr="Kuva, joka sisältää kohteen pitäminen, henkilö, katsominen, peili&#10;&#10;Kuvaus luotu automaattisesti">
            <a:extLst>
              <a:ext uri="{FF2B5EF4-FFF2-40B4-BE49-F238E27FC236}">
                <a16:creationId xmlns:a16="http://schemas.microsoft.com/office/drawing/2014/main" xmlns="" id="{6780AC12-F29E-4899-A243-9C7FF1E2371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81124" y="2205607"/>
            <a:ext cx="1525776" cy="2295476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16" name="Tekstiruutu 15">
            <a:extLst>
              <a:ext uri="{FF2B5EF4-FFF2-40B4-BE49-F238E27FC236}">
                <a16:creationId xmlns:a16="http://schemas.microsoft.com/office/drawing/2014/main" xmlns="" id="{B40AB56B-1BAA-4A84-BA15-73DDA2CF8B88}"/>
              </a:ext>
            </a:extLst>
          </p:cNvPr>
          <p:cNvSpPr txBox="1"/>
          <p:nvPr/>
        </p:nvSpPr>
        <p:spPr>
          <a:xfrm>
            <a:off x="3054285" y="2988297"/>
            <a:ext cx="19890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>
                <a:solidFill>
                  <a:schemeClr val="bg1"/>
                </a:solidFill>
              </a:rPr>
              <a:t>- - - - - - - - - - - - - - - </a:t>
            </a:r>
          </a:p>
        </p:txBody>
      </p:sp>
      <p:sp>
        <p:nvSpPr>
          <p:cNvPr id="17" name="Tekstiruutu 16">
            <a:extLst>
              <a:ext uri="{FF2B5EF4-FFF2-40B4-BE49-F238E27FC236}">
                <a16:creationId xmlns:a16="http://schemas.microsoft.com/office/drawing/2014/main" xmlns="" id="{6B14EAD5-8733-465B-A4D1-AEC0267421D5}"/>
              </a:ext>
            </a:extLst>
          </p:cNvPr>
          <p:cNvSpPr txBox="1"/>
          <p:nvPr/>
        </p:nvSpPr>
        <p:spPr>
          <a:xfrm>
            <a:off x="7547946" y="3003106"/>
            <a:ext cx="19890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>
                <a:solidFill>
                  <a:schemeClr val="bg1"/>
                </a:solidFill>
              </a:rPr>
              <a:t>- - - - - - - - - - - - - - - </a:t>
            </a:r>
          </a:p>
        </p:txBody>
      </p:sp>
      <p:sp>
        <p:nvSpPr>
          <p:cNvPr id="23" name="Tekstiruutu 22">
            <a:extLst>
              <a:ext uri="{FF2B5EF4-FFF2-40B4-BE49-F238E27FC236}">
                <a16:creationId xmlns:a16="http://schemas.microsoft.com/office/drawing/2014/main" xmlns="" id="{B00DFC23-9B30-4512-9F98-C97106D36621}"/>
              </a:ext>
            </a:extLst>
          </p:cNvPr>
          <p:cNvSpPr txBox="1"/>
          <p:nvPr/>
        </p:nvSpPr>
        <p:spPr>
          <a:xfrm>
            <a:off x="352019" y="389355"/>
            <a:ext cx="2945505" cy="1015663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Ø"/>
            </a:pPr>
            <a:r>
              <a:rPr lang="fi-FI" sz="1200" dirty="0" err="1">
                <a:solidFill>
                  <a:schemeClr val="bg1"/>
                </a:solidFill>
              </a:rPr>
              <a:t>Inform</a:t>
            </a:r>
            <a:endParaRPr lang="fi-FI" sz="12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fi-FI" sz="1200" dirty="0">
                <a:solidFill>
                  <a:schemeClr val="bg1"/>
                </a:solidFill>
              </a:rPr>
              <a:t>Reach, </a:t>
            </a:r>
            <a:r>
              <a:rPr lang="fi-FI" sz="1200" dirty="0" err="1">
                <a:solidFill>
                  <a:schemeClr val="bg1"/>
                </a:solidFill>
              </a:rPr>
              <a:t>engage</a:t>
            </a:r>
            <a:r>
              <a:rPr lang="fi-FI" sz="1200" dirty="0">
                <a:solidFill>
                  <a:schemeClr val="bg1"/>
                </a:solidFill>
              </a:rPr>
              <a:t> and </a:t>
            </a:r>
            <a:r>
              <a:rPr lang="fi-FI" sz="1200" dirty="0" err="1">
                <a:solidFill>
                  <a:schemeClr val="bg1"/>
                </a:solidFill>
              </a:rPr>
              <a:t>commit</a:t>
            </a:r>
            <a:r>
              <a:rPr lang="fi-FI" sz="1200" dirty="0">
                <a:solidFill>
                  <a:schemeClr val="bg1"/>
                </a:solidFill>
              </a:rPr>
              <a:t> </a:t>
            </a:r>
            <a:r>
              <a:rPr lang="fi-FI" sz="1200" dirty="0" err="1">
                <a:solidFill>
                  <a:schemeClr val="bg1"/>
                </a:solidFill>
              </a:rPr>
              <a:t>the</a:t>
            </a:r>
            <a:r>
              <a:rPr lang="fi-FI" sz="1200" dirty="0">
                <a:solidFill>
                  <a:schemeClr val="bg1"/>
                </a:solidFill>
              </a:rPr>
              <a:t> </a:t>
            </a:r>
            <a:r>
              <a:rPr lang="fi-FI" sz="1200" dirty="0" err="1">
                <a:solidFill>
                  <a:schemeClr val="bg1"/>
                </a:solidFill>
              </a:rPr>
              <a:t>clients</a:t>
            </a:r>
            <a:r>
              <a:rPr lang="fi-FI" sz="1200" dirty="0">
                <a:solidFill>
                  <a:schemeClr val="bg1"/>
                </a:solidFill>
              </a:rPr>
              <a:t> to </a:t>
            </a:r>
            <a:r>
              <a:rPr lang="fi-FI" sz="1200" dirty="0" err="1">
                <a:solidFill>
                  <a:schemeClr val="bg1"/>
                </a:solidFill>
              </a:rPr>
              <a:t>cooperate</a:t>
            </a:r>
            <a:endParaRPr lang="fi-FI" sz="12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fi-FI" sz="1200" dirty="0" err="1">
                <a:solidFill>
                  <a:schemeClr val="bg1"/>
                </a:solidFill>
              </a:rPr>
              <a:t>Start</a:t>
            </a:r>
            <a:r>
              <a:rPr lang="fi-FI" sz="1200" dirty="0">
                <a:solidFill>
                  <a:schemeClr val="bg1"/>
                </a:solidFill>
              </a:rPr>
              <a:t> </a:t>
            </a:r>
            <a:r>
              <a:rPr lang="fi-FI" sz="1200" dirty="0" err="1">
                <a:solidFill>
                  <a:schemeClr val="bg1"/>
                </a:solidFill>
              </a:rPr>
              <a:t>building</a:t>
            </a:r>
            <a:r>
              <a:rPr lang="fi-FI" sz="1200" dirty="0">
                <a:solidFill>
                  <a:schemeClr val="bg1"/>
                </a:solidFill>
              </a:rPr>
              <a:t> </a:t>
            </a:r>
            <a:r>
              <a:rPr lang="fi-FI" sz="1200" dirty="0" err="1">
                <a:solidFill>
                  <a:schemeClr val="bg1"/>
                </a:solidFill>
              </a:rPr>
              <a:t>trust</a:t>
            </a:r>
            <a:endParaRPr lang="fi-FI" sz="12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fi-FI" sz="1200" dirty="0" err="1">
                <a:solidFill>
                  <a:schemeClr val="bg1"/>
                </a:solidFill>
              </a:rPr>
              <a:t>Supporting</a:t>
            </a:r>
            <a:r>
              <a:rPr lang="fi-FI" sz="1200" dirty="0">
                <a:solidFill>
                  <a:schemeClr val="bg1"/>
                </a:solidFill>
              </a:rPr>
              <a:t> </a:t>
            </a:r>
            <a:r>
              <a:rPr lang="fi-FI" sz="1200" dirty="0" err="1">
                <a:solidFill>
                  <a:schemeClr val="bg1"/>
                </a:solidFill>
              </a:rPr>
              <a:t>recovery</a:t>
            </a:r>
            <a:endParaRPr lang="fi-FI" dirty="0">
              <a:solidFill>
                <a:schemeClr val="bg1"/>
              </a:solidFill>
            </a:endParaRPr>
          </a:p>
        </p:txBody>
      </p:sp>
      <p:sp>
        <p:nvSpPr>
          <p:cNvPr id="26" name="Tekstiruutu 25">
            <a:extLst>
              <a:ext uri="{FF2B5EF4-FFF2-40B4-BE49-F238E27FC236}">
                <a16:creationId xmlns:a16="http://schemas.microsoft.com/office/drawing/2014/main" xmlns="" id="{97B0A58C-5972-4A81-8859-5733B490DD8D}"/>
              </a:ext>
            </a:extLst>
          </p:cNvPr>
          <p:cNvSpPr txBox="1"/>
          <p:nvPr/>
        </p:nvSpPr>
        <p:spPr>
          <a:xfrm>
            <a:off x="3130715" y="3356479"/>
            <a:ext cx="1810036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i-FI" sz="1200" b="1" dirty="0">
                <a:solidFill>
                  <a:schemeClr val="bg1"/>
                </a:solidFill>
              </a:rPr>
              <a:t>Control &amp; </a:t>
            </a:r>
            <a:r>
              <a:rPr lang="fi-FI" sz="1200" b="1" dirty="0" err="1">
                <a:solidFill>
                  <a:schemeClr val="bg1"/>
                </a:solidFill>
              </a:rPr>
              <a:t>support</a:t>
            </a:r>
            <a:endParaRPr lang="fi-FI" sz="1200" b="1" dirty="0">
              <a:solidFill>
                <a:schemeClr val="bg1"/>
              </a:solidFill>
            </a:endParaRPr>
          </a:p>
        </p:txBody>
      </p:sp>
      <p:sp>
        <p:nvSpPr>
          <p:cNvPr id="29" name="Tekstiruutu 28">
            <a:extLst>
              <a:ext uri="{FF2B5EF4-FFF2-40B4-BE49-F238E27FC236}">
                <a16:creationId xmlns:a16="http://schemas.microsoft.com/office/drawing/2014/main" xmlns="" id="{41C381AF-A7FB-486D-BC8C-0BF8AB691AA5}"/>
              </a:ext>
            </a:extLst>
          </p:cNvPr>
          <p:cNvSpPr txBox="1"/>
          <p:nvPr/>
        </p:nvSpPr>
        <p:spPr>
          <a:xfrm>
            <a:off x="8705496" y="156414"/>
            <a:ext cx="3184082" cy="2123658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Ø"/>
            </a:pPr>
            <a:r>
              <a:rPr lang="en-GB" sz="1200" dirty="0">
                <a:solidFill>
                  <a:schemeClr val="bg1"/>
                </a:solidFill>
              </a:rPr>
              <a:t>Provide support for the transitional phase between imprisonment and the release to prevent relapses 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fi-FI" sz="1200" dirty="0" err="1">
                <a:solidFill>
                  <a:schemeClr val="bg1"/>
                </a:solidFill>
              </a:rPr>
              <a:t>Supporting</a:t>
            </a:r>
            <a:r>
              <a:rPr lang="fi-FI" sz="1200" dirty="0">
                <a:solidFill>
                  <a:schemeClr val="bg1"/>
                </a:solidFill>
              </a:rPr>
              <a:t> </a:t>
            </a:r>
            <a:r>
              <a:rPr lang="fi-FI" sz="1200" dirty="0" err="1">
                <a:solidFill>
                  <a:schemeClr val="bg1"/>
                </a:solidFill>
              </a:rPr>
              <a:t>recovery</a:t>
            </a:r>
            <a:r>
              <a:rPr lang="fi-FI" sz="1200" dirty="0">
                <a:solidFill>
                  <a:schemeClr val="bg1"/>
                </a:solidFill>
              </a:rPr>
              <a:t> and </a:t>
            </a:r>
            <a:r>
              <a:rPr lang="fi-FI" sz="1200" dirty="0" err="1">
                <a:solidFill>
                  <a:schemeClr val="bg1"/>
                </a:solidFill>
              </a:rPr>
              <a:t>motivation</a:t>
            </a:r>
            <a:r>
              <a:rPr lang="fi-FI" sz="1200" dirty="0">
                <a:solidFill>
                  <a:schemeClr val="bg1"/>
                </a:solidFill>
              </a:rPr>
              <a:t> to </a:t>
            </a:r>
            <a:r>
              <a:rPr lang="fi-FI" sz="1200" dirty="0" err="1">
                <a:solidFill>
                  <a:schemeClr val="bg1"/>
                </a:solidFill>
              </a:rPr>
              <a:t>change</a:t>
            </a:r>
            <a:endParaRPr lang="fi-FI" sz="12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fi-FI" sz="1200" dirty="0">
                <a:solidFill>
                  <a:schemeClr val="bg1"/>
                </a:solidFill>
              </a:rPr>
              <a:t>Building and </a:t>
            </a:r>
            <a:r>
              <a:rPr lang="fi-FI" sz="1200" dirty="0" err="1">
                <a:solidFill>
                  <a:schemeClr val="bg1"/>
                </a:solidFill>
              </a:rPr>
              <a:t>supporting</a:t>
            </a:r>
            <a:r>
              <a:rPr lang="fi-FI" sz="1200" dirty="0">
                <a:solidFill>
                  <a:schemeClr val="bg1"/>
                </a:solidFill>
              </a:rPr>
              <a:t> </a:t>
            </a:r>
            <a:r>
              <a:rPr lang="fi-FI" sz="1200" dirty="0" err="1">
                <a:solidFill>
                  <a:schemeClr val="bg1"/>
                </a:solidFill>
              </a:rPr>
              <a:t>new</a:t>
            </a:r>
            <a:r>
              <a:rPr lang="fi-FI" sz="1200" dirty="0">
                <a:solidFill>
                  <a:schemeClr val="bg1"/>
                </a:solidFill>
              </a:rPr>
              <a:t> </a:t>
            </a:r>
            <a:r>
              <a:rPr lang="fi-FI" sz="1200" dirty="0" err="1">
                <a:solidFill>
                  <a:schemeClr val="bg1"/>
                </a:solidFill>
              </a:rPr>
              <a:t>identity</a:t>
            </a:r>
            <a:endParaRPr lang="fi-FI" sz="12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fi-FI" sz="1200" dirty="0" err="1">
                <a:solidFill>
                  <a:schemeClr val="bg1"/>
                </a:solidFill>
              </a:rPr>
              <a:t>Sober</a:t>
            </a:r>
            <a:r>
              <a:rPr lang="fi-FI" sz="1200" dirty="0">
                <a:solidFill>
                  <a:schemeClr val="bg1"/>
                </a:solidFill>
              </a:rPr>
              <a:t> </a:t>
            </a:r>
            <a:r>
              <a:rPr lang="fi-FI" sz="1200" dirty="0" err="1">
                <a:solidFill>
                  <a:schemeClr val="bg1"/>
                </a:solidFill>
              </a:rPr>
              <a:t>content</a:t>
            </a:r>
            <a:r>
              <a:rPr lang="fi-FI" sz="1200" dirty="0">
                <a:solidFill>
                  <a:schemeClr val="bg1"/>
                </a:solidFill>
              </a:rPr>
              <a:t> for </a:t>
            </a:r>
            <a:r>
              <a:rPr lang="fi-FI" sz="1200" dirty="0" err="1">
                <a:solidFill>
                  <a:schemeClr val="bg1"/>
                </a:solidFill>
              </a:rPr>
              <a:t>everyday</a:t>
            </a:r>
            <a:r>
              <a:rPr lang="fi-FI" sz="1200" dirty="0">
                <a:solidFill>
                  <a:schemeClr val="bg1"/>
                </a:solidFill>
              </a:rPr>
              <a:t> life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fi-FI" sz="1200" dirty="0" err="1">
                <a:solidFill>
                  <a:schemeClr val="bg1"/>
                </a:solidFill>
              </a:rPr>
              <a:t>Support</a:t>
            </a:r>
            <a:r>
              <a:rPr lang="fi-FI" sz="1200" dirty="0">
                <a:solidFill>
                  <a:schemeClr val="bg1"/>
                </a:solidFill>
              </a:rPr>
              <a:t> </a:t>
            </a:r>
            <a:r>
              <a:rPr lang="fi-FI" sz="1200" dirty="0" err="1">
                <a:solidFill>
                  <a:schemeClr val="bg1"/>
                </a:solidFill>
              </a:rPr>
              <a:t>towards</a:t>
            </a:r>
            <a:r>
              <a:rPr lang="fi-FI" sz="1200" dirty="0">
                <a:solidFill>
                  <a:schemeClr val="bg1"/>
                </a:solidFill>
              </a:rPr>
              <a:t> </a:t>
            </a:r>
            <a:r>
              <a:rPr lang="fi-FI" sz="1200" dirty="0" err="1">
                <a:solidFill>
                  <a:schemeClr val="bg1"/>
                </a:solidFill>
              </a:rPr>
              <a:t>abstinence</a:t>
            </a:r>
            <a:r>
              <a:rPr lang="fi-FI" sz="1200" dirty="0">
                <a:solidFill>
                  <a:schemeClr val="bg1"/>
                </a:solidFill>
              </a:rPr>
              <a:t> </a:t>
            </a:r>
            <a:r>
              <a:rPr lang="fi-FI" sz="1200" dirty="0" err="1">
                <a:solidFill>
                  <a:schemeClr val="bg1"/>
                </a:solidFill>
              </a:rPr>
              <a:t>or</a:t>
            </a:r>
            <a:r>
              <a:rPr lang="fi-FI" sz="1200" dirty="0">
                <a:solidFill>
                  <a:schemeClr val="bg1"/>
                </a:solidFill>
              </a:rPr>
              <a:t> </a:t>
            </a:r>
            <a:r>
              <a:rPr lang="fi-FI" sz="1200" dirty="0" err="1">
                <a:solidFill>
                  <a:schemeClr val="bg1"/>
                </a:solidFill>
              </a:rPr>
              <a:t>moderate</a:t>
            </a:r>
            <a:r>
              <a:rPr lang="fi-FI" sz="1200" dirty="0">
                <a:solidFill>
                  <a:schemeClr val="bg1"/>
                </a:solidFill>
              </a:rPr>
              <a:t> </a:t>
            </a:r>
            <a:r>
              <a:rPr lang="fi-FI" sz="1200" dirty="0" err="1">
                <a:solidFill>
                  <a:schemeClr val="bg1"/>
                </a:solidFill>
              </a:rPr>
              <a:t>use</a:t>
            </a:r>
            <a:r>
              <a:rPr lang="fi-FI" sz="1200" dirty="0">
                <a:solidFill>
                  <a:schemeClr val="bg1"/>
                </a:solidFill>
              </a:rPr>
              <a:t> of </a:t>
            </a:r>
            <a:r>
              <a:rPr lang="fi-FI" sz="1200" dirty="0" err="1">
                <a:solidFill>
                  <a:schemeClr val="bg1"/>
                </a:solidFill>
              </a:rPr>
              <a:t>intoxicants</a:t>
            </a:r>
            <a:endParaRPr lang="fi-FI" sz="1200" dirty="0">
              <a:solidFill>
                <a:schemeClr val="bg1"/>
              </a:solidFill>
            </a:endParaRPr>
          </a:p>
          <a:p>
            <a:endParaRPr lang="fi-FI" sz="1200" dirty="0">
              <a:solidFill>
                <a:schemeClr val="bg1"/>
              </a:solidFill>
            </a:endParaRPr>
          </a:p>
          <a:p>
            <a:endParaRPr lang="fi-FI" sz="1200" dirty="0">
              <a:solidFill>
                <a:schemeClr val="bg1"/>
              </a:solidFill>
            </a:endParaRPr>
          </a:p>
        </p:txBody>
      </p:sp>
      <p:sp>
        <p:nvSpPr>
          <p:cNvPr id="31" name="Nuoli: Vasen-oikea 30">
            <a:extLst>
              <a:ext uri="{FF2B5EF4-FFF2-40B4-BE49-F238E27FC236}">
                <a16:creationId xmlns:a16="http://schemas.microsoft.com/office/drawing/2014/main" xmlns="" id="{D9F2B104-AD7C-4CC1-9545-4F6C6AF57EAA}"/>
              </a:ext>
            </a:extLst>
          </p:cNvPr>
          <p:cNvSpPr/>
          <p:nvPr/>
        </p:nvSpPr>
        <p:spPr>
          <a:xfrm>
            <a:off x="3054285" y="3766812"/>
            <a:ext cx="6900419" cy="484632"/>
          </a:xfrm>
          <a:prstGeom prst="leftRightArrow">
            <a:avLst/>
          </a:prstGeom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i-FI" sz="1200" dirty="0" err="1">
                <a:solidFill>
                  <a:schemeClr val="bg1"/>
                </a:solidFill>
              </a:rPr>
              <a:t>Cooperation</a:t>
            </a:r>
            <a:r>
              <a:rPr lang="fi-FI" sz="1200" dirty="0">
                <a:solidFill>
                  <a:schemeClr val="bg1"/>
                </a:solidFill>
              </a:rPr>
              <a:t> </a:t>
            </a:r>
            <a:r>
              <a:rPr lang="fi-FI" sz="1200" dirty="0" err="1">
                <a:solidFill>
                  <a:schemeClr val="bg1"/>
                </a:solidFill>
              </a:rPr>
              <a:t>with</a:t>
            </a:r>
            <a:r>
              <a:rPr lang="fi-FI" sz="1200" dirty="0">
                <a:solidFill>
                  <a:schemeClr val="bg1"/>
                </a:solidFill>
              </a:rPr>
              <a:t> </a:t>
            </a:r>
            <a:r>
              <a:rPr lang="fi-FI" sz="1200" dirty="0" err="1">
                <a:solidFill>
                  <a:schemeClr val="bg1"/>
                </a:solidFill>
              </a:rPr>
              <a:t>Criminal</a:t>
            </a:r>
            <a:r>
              <a:rPr lang="fi-FI" sz="1200" dirty="0">
                <a:solidFill>
                  <a:schemeClr val="bg1"/>
                </a:solidFill>
              </a:rPr>
              <a:t> </a:t>
            </a:r>
            <a:r>
              <a:rPr lang="fi-FI" sz="1200" dirty="0" err="1">
                <a:solidFill>
                  <a:schemeClr val="bg1"/>
                </a:solidFill>
              </a:rPr>
              <a:t>Sanctions</a:t>
            </a:r>
            <a:r>
              <a:rPr lang="fi-FI" sz="1200" dirty="0">
                <a:solidFill>
                  <a:schemeClr val="bg1"/>
                </a:solidFill>
              </a:rPr>
              <a:t> </a:t>
            </a:r>
            <a:r>
              <a:rPr lang="fi-FI" sz="1200" dirty="0" err="1">
                <a:solidFill>
                  <a:schemeClr val="bg1"/>
                </a:solidFill>
              </a:rPr>
              <a:t>Agency</a:t>
            </a:r>
            <a:endParaRPr lang="fi-FI" sz="1200" dirty="0">
              <a:solidFill>
                <a:schemeClr val="bg1"/>
              </a:solidFill>
            </a:endParaRPr>
          </a:p>
        </p:txBody>
      </p:sp>
      <p:sp>
        <p:nvSpPr>
          <p:cNvPr id="30" name="Ellipsi 29">
            <a:extLst>
              <a:ext uri="{FF2B5EF4-FFF2-40B4-BE49-F238E27FC236}">
                <a16:creationId xmlns:a16="http://schemas.microsoft.com/office/drawing/2014/main" xmlns="" id="{A3419B9B-D6AB-49C4-9A55-EC82AB8347A2}"/>
              </a:ext>
            </a:extLst>
          </p:cNvPr>
          <p:cNvSpPr/>
          <p:nvPr/>
        </p:nvSpPr>
        <p:spPr>
          <a:xfrm>
            <a:off x="1381124" y="1704663"/>
            <a:ext cx="1525776" cy="472663"/>
          </a:xfrm>
          <a:prstGeom prst="ellipse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1200" dirty="0" err="1">
                <a:solidFill>
                  <a:schemeClr val="bg1"/>
                </a:solidFill>
              </a:rPr>
              <a:t>Imprisonment</a:t>
            </a:r>
            <a:endParaRPr lang="fi-FI" sz="1200" dirty="0">
              <a:solidFill>
                <a:schemeClr val="bg1"/>
              </a:solidFill>
            </a:endParaRPr>
          </a:p>
        </p:txBody>
      </p:sp>
      <p:sp>
        <p:nvSpPr>
          <p:cNvPr id="35" name="Ellipsi 34">
            <a:extLst>
              <a:ext uri="{FF2B5EF4-FFF2-40B4-BE49-F238E27FC236}">
                <a16:creationId xmlns:a16="http://schemas.microsoft.com/office/drawing/2014/main" xmlns="" id="{682CAF57-1548-4C8A-AD10-D8E2A8724B39}"/>
              </a:ext>
            </a:extLst>
          </p:cNvPr>
          <p:cNvSpPr/>
          <p:nvPr/>
        </p:nvSpPr>
        <p:spPr>
          <a:xfrm>
            <a:off x="6462625" y="1671778"/>
            <a:ext cx="1362635" cy="775655"/>
          </a:xfrm>
          <a:prstGeom prst="ellipse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1200" dirty="0" err="1">
                <a:solidFill>
                  <a:schemeClr val="bg1"/>
                </a:solidFill>
              </a:rPr>
              <a:t>Community</a:t>
            </a:r>
            <a:r>
              <a:rPr lang="fi-FI" sz="1200" dirty="0">
                <a:solidFill>
                  <a:schemeClr val="bg1"/>
                </a:solidFill>
              </a:rPr>
              <a:t> </a:t>
            </a:r>
            <a:r>
              <a:rPr lang="fi-FI" sz="1200" dirty="0" err="1">
                <a:solidFill>
                  <a:schemeClr val="bg1"/>
                </a:solidFill>
              </a:rPr>
              <a:t>sanctions</a:t>
            </a:r>
            <a:endParaRPr lang="fi-FI" sz="1200" dirty="0">
              <a:solidFill>
                <a:schemeClr val="bg1"/>
              </a:solidFill>
            </a:endParaRPr>
          </a:p>
        </p:txBody>
      </p:sp>
      <p:sp>
        <p:nvSpPr>
          <p:cNvPr id="36" name="Ellipsi 35">
            <a:extLst>
              <a:ext uri="{FF2B5EF4-FFF2-40B4-BE49-F238E27FC236}">
                <a16:creationId xmlns:a16="http://schemas.microsoft.com/office/drawing/2014/main" xmlns="" id="{4AF9EA93-817D-47D6-BB6A-D03568EEE9CE}"/>
              </a:ext>
            </a:extLst>
          </p:cNvPr>
          <p:cNvSpPr/>
          <p:nvPr/>
        </p:nvSpPr>
        <p:spPr>
          <a:xfrm>
            <a:off x="5160713" y="1677814"/>
            <a:ext cx="1214117" cy="700246"/>
          </a:xfrm>
          <a:prstGeom prst="ellipse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1200" dirty="0" err="1">
                <a:solidFill>
                  <a:schemeClr val="bg1"/>
                </a:solidFill>
              </a:rPr>
              <a:t>Juvenile</a:t>
            </a:r>
            <a:r>
              <a:rPr lang="fi-FI" sz="1200" dirty="0">
                <a:solidFill>
                  <a:schemeClr val="bg1"/>
                </a:solidFill>
              </a:rPr>
              <a:t> </a:t>
            </a:r>
            <a:r>
              <a:rPr lang="fi-FI" sz="1200" dirty="0" err="1">
                <a:solidFill>
                  <a:schemeClr val="bg1"/>
                </a:solidFill>
              </a:rPr>
              <a:t>punisment</a:t>
            </a:r>
            <a:endParaRPr lang="fi-FI" sz="1200" dirty="0">
              <a:solidFill>
                <a:schemeClr val="bg1"/>
              </a:solidFill>
            </a:endParaRPr>
          </a:p>
        </p:txBody>
      </p:sp>
      <p:sp>
        <p:nvSpPr>
          <p:cNvPr id="37" name="Ellipsi 36">
            <a:extLst>
              <a:ext uri="{FF2B5EF4-FFF2-40B4-BE49-F238E27FC236}">
                <a16:creationId xmlns:a16="http://schemas.microsoft.com/office/drawing/2014/main" xmlns="" id="{2ECE495F-D988-4675-9375-29D7AFC56902}"/>
              </a:ext>
            </a:extLst>
          </p:cNvPr>
          <p:cNvSpPr/>
          <p:nvPr/>
        </p:nvSpPr>
        <p:spPr>
          <a:xfrm>
            <a:off x="7233072" y="2410841"/>
            <a:ext cx="1362635" cy="704259"/>
          </a:xfrm>
          <a:prstGeom prst="ellipse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1200" dirty="0" err="1">
                <a:solidFill>
                  <a:schemeClr val="bg1"/>
                </a:solidFill>
              </a:rPr>
              <a:t>Monitoring</a:t>
            </a:r>
            <a:r>
              <a:rPr lang="fi-FI" sz="1200" dirty="0">
                <a:solidFill>
                  <a:schemeClr val="bg1"/>
                </a:solidFill>
              </a:rPr>
              <a:t> </a:t>
            </a:r>
            <a:r>
              <a:rPr lang="fi-FI" sz="1200" dirty="0" err="1">
                <a:solidFill>
                  <a:schemeClr val="bg1"/>
                </a:solidFill>
              </a:rPr>
              <a:t>sentence</a:t>
            </a:r>
            <a:endParaRPr lang="fi-FI" sz="1200" dirty="0">
              <a:solidFill>
                <a:schemeClr val="bg1"/>
              </a:solidFill>
            </a:endParaRPr>
          </a:p>
        </p:txBody>
      </p:sp>
      <p:sp>
        <p:nvSpPr>
          <p:cNvPr id="38" name="Ellipsi 37">
            <a:extLst>
              <a:ext uri="{FF2B5EF4-FFF2-40B4-BE49-F238E27FC236}">
                <a16:creationId xmlns:a16="http://schemas.microsoft.com/office/drawing/2014/main" xmlns="" id="{FCEC63E9-B984-4A53-B929-2AD1B0CA4DDF}"/>
              </a:ext>
            </a:extLst>
          </p:cNvPr>
          <p:cNvSpPr/>
          <p:nvPr/>
        </p:nvSpPr>
        <p:spPr>
          <a:xfrm>
            <a:off x="3756211" y="2130168"/>
            <a:ext cx="1628871" cy="914400"/>
          </a:xfrm>
          <a:prstGeom prst="ellipse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1200" dirty="0" err="1">
                <a:solidFill>
                  <a:schemeClr val="bg1"/>
                </a:solidFill>
              </a:rPr>
              <a:t>Supervised</a:t>
            </a:r>
            <a:r>
              <a:rPr lang="fi-FI" sz="1200" dirty="0">
                <a:solidFill>
                  <a:schemeClr val="bg1"/>
                </a:solidFill>
              </a:rPr>
              <a:t> </a:t>
            </a:r>
            <a:r>
              <a:rPr lang="fi-FI" sz="1200" dirty="0" err="1">
                <a:solidFill>
                  <a:schemeClr val="bg1"/>
                </a:solidFill>
              </a:rPr>
              <a:t>probationary</a:t>
            </a:r>
            <a:r>
              <a:rPr lang="fi-FI" sz="1200" dirty="0">
                <a:solidFill>
                  <a:schemeClr val="bg1"/>
                </a:solidFill>
              </a:rPr>
              <a:t> </a:t>
            </a:r>
            <a:r>
              <a:rPr lang="fi-FI" sz="1200" dirty="0" err="1">
                <a:solidFill>
                  <a:schemeClr val="bg1"/>
                </a:solidFill>
              </a:rPr>
              <a:t>freedom</a:t>
            </a:r>
            <a:endParaRPr lang="fi-FI" sz="1200" dirty="0">
              <a:solidFill>
                <a:schemeClr val="bg1"/>
              </a:solidFill>
            </a:endParaRPr>
          </a:p>
        </p:txBody>
      </p:sp>
      <p:sp>
        <p:nvSpPr>
          <p:cNvPr id="39" name="Ellipsi 38">
            <a:extLst>
              <a:ext uri="{FF2B5EF4-FFF2-40B4-BE49-F238E27FC236}">
                <a16:creationId xmlns:a16="http://schemas.microsoft.com/office/drawing/2014/main" xmlns="" id="{B8A47FC1-97B5-4C8E-B5C5-2FC46D07FA51}"/>
              </a:ext>
            </a:extLst>
          </p:cNvPr>
          <p:cNvSpPr/>
          <p:nvPr/>
        </p:nvSpPr>
        <p:spPr>
          <a:xfrm>
            <a:off x="9661275" y="1905397"/>
            <a:ext cx="1896441" cy="472663"/>
          </a:xfrm>
          <a:prstGeom prst="ellipse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1200" dirty="0" err="1">
                <a:solidFill>
                  <a:schemeClr val="bg1"/>
                </a:solidFill>
              </a:rPr>
              <a:t>Freedom</a:t>
            </a:r>
            <a:r>
              <a:rPr lang="fi-FI" sz="1200" dirty="0">
                <a:solidFill>
                  <a:schemeClr val="bg1"/>
                </a:solidFill>
              </a:rPr>
              <a:t> and </a:t>
            </a:r>
            <a:r>
              <a:rPr lang="fi-FI" sz="1200" dirty="0" err="1">
                <a:solidFill>
                  <a:schemeClr val="bg1"/>
                </a:solidFill>
              </a:rPr>
              <a:t>liberated</a:t>
            </a:r>
            <a:endParaRPr lang="fi-FI" sz="1200" dirty="0">
              <a:solidFill>
                <a:schemeClr val="bg1"/>
              </a:solidFill>
            </a:endParaRPr>
          </a:p>
        </p:txBody>
      </p:sp>
      <p:sp>
        <p:nvSpPr>
          <p:cNvPr id="40" name="Tekstiruutu 39">
            <a:extLst>
              <a:ext uri="{FF2B5EF4-FFF2-40B4-BE49-F238E27FC236}">
                <a16:creationId xmlns:a16="http://schemas.microsoft.com/office/drawing/2014/main" xmlns="" id="{ED66BCA6-E208-4F7C-BBEF-AF1AB49BD4A8}"/>
              </a:ext>
            </a:extLst>
          </p:cNvPr>
          <p:cNvSpPr txBox="1"/>
          <p:nvPr/>
        </p:nvSpPr>
        <p:spPr>
          <a:xfrm>
            <a:off x="331709" y="5803855"/>
            <a:ext cx="11126782" cy="553998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r>
              <a:rPr lang="fi-FI" b="1" dirty="0">
                <a:solidFill>
                  <a:srgbClr val="C00000"/>
                </a:solidFill>
              </a:rPr>
              <a:t>RECOVERY ORIENTATION 		POSITIVE CRIMINOLOGY AND PSYCHOLOGY 		EMPOWERMENT</a:t>
            </a:r>
            <a:r>
              <a:rPr lang="fi-FI" sz="1200" b="1" dirty="0">
                <a:solidFill>
                  <a:srgbClr val="C00000"/>
                </a:solidFill>
              </a:rPr>
              <a:t>			</a:t>
            </a:r>
          </a:p>
        </p:txBody>
      </p:sp>
      <p:sp>
        <p:nvSpPr>
          <p:cNvPr id="41" name="Tekstiruutu 40">
            <a:extLst>
              <a:ext uri="{FF2B5EF4-FFF2-40B4-BE49-F238E27FC236}">
                <a16:creationId xmlns:a16="http://schemas.microsoft.com/office/drawing/2014/main" xmlns="" id="{78254BDF-B205-4DEF-ACCB-ECEC1CD77A84}"/>
              </a:ext>
            </a:extLst>
          </p:cNvPr>
          <p:cNvSpPr txBox="1"/>
          <p:nvPr/>
        </p:nvSpPr>
        <p:spPr>
          <a:xfrm>
            <a:off x="3946887" y="150181"/>
            <a:ext cx="4479477" cy="584775"/>
          </a:xfrm>
          <a:prstGeom prst="rect">
            <a:avLst/>
          </a:prstGeom>
          <a:noFill/>
          <a:ln w="57150"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i-FI" sz="1600" b="1" dirty="0" err="1">
                <a:solidFill>
                  <a:schemeClr val="bg1"/>
                </a:solidFill>
              </a:rPr>
              <a:t>Reducing</a:t>
            </a:r>
            <a:r>
              <a:rPr lang="fi-FI" sz="1600" b="1" dirty="0">
                <a:solidFill>
                  <a:schemeClr val="bg1"/>
                </a:solidFill>
              </a:rPr>
              <a:t> </a:t>
            </a:r>
            <a:r>
              <a:rPr lang="fi-FI" sz="1600" b="1" dirty="0" err="1">
                <a:solidFill>
                  <a:schemeClr val="bg1"/>
                </a:solidFill>
              </a:rPr>
              <a:t>recidivism</a:t>
            </a:r>
            <a:endParaRPr lang="en-US" sz="1600" b="1" dirty="0">
              <a:solidFill>
                <a:schemeClr val="bg1"/>
              </a:solidFill>
            </a:endParaRPr>
          </a:p>
          <a:p>
            <a:pPr algn="ctr"/>
            <a:r>
              <a:rPr lang="fi-FI" sz="1600" b="1" dirty="0" err="1">
                <a:solidFill>
                  <a:schemeClr val="bg1"/>
                </a:solidFill>
              </a:rPr>
              <a:t>Contributing</a:t>
            </a:r>
            <a:r>
              <a:rPr lang="fi-FI" sz="1600" b="1" dirty="0">
                <a:solidFill>
                  <a:schemeClr val="bg1"/>
                </a:solidFill>
              </a:rPr>
              <a:t> to </a:t>
            </a:r>
            <a:r>
              <a:rPr lang="fi-FI" sz="1600" b="1" dirty="0" err="1">
                <a:solidFill>
                  <a:schemeClr val="bg1"/>
                </a:solidFill>
              </a:rPr>
              <a:t>over</a:t>
            </a:r>
            <a:r>
              <a:rPr lang="fi-FI" sz="1600" b="1" dirty="0">
                <a:solidFill>
                  <a:schemeClr val="bg1"/>
                </a:solidFill>
              </a:rPr>
              <a:t> </a:t>
            </a:r>
            <a:r>
              <a:rPr lang="fi-FI" sz="1600" b="1" dirty="0" err="1">
                <a:solidFill>
                  <a:schemeClr val="bg1"/>
                </a:solidFill>
              </a:rPr>
              <a:t>generational</a:t>
            </a:r>
            <a:r>
              <a:rPr lang="fi-FI" sz="1600" b="1" dirty="0">
                <a:solidFill>
                  <a:schemeClr val="bg1"/>
                </a:solidFill>
              </a:rPr>
              <a:t> </a:t>
            </a:r>
            <a:r>
              <a:rPr lang="fi-FI" sz="1600" b="1" dirty="0" err="1">
                <a:solidFill>
                  <a:schemeClr val="bg1"/>
                </a:solidFill>
              </a:rPr>
              <a:t>exclusion</a:t>
            </a:r>
            <a:endParaRPr lang="fi-FI" sz="1600" b="1" dirty="0"/>
          </a:p>
        </p:txBody>
      </p:sp>
      <p:sp>
        <p:nvSpPr>
          <p:cNvPr id="42" name="Tekstiruutu 41">
            <a:extLst>
              <a:ext uri="{FF2B5EF4-FFF2-40B4-BE49-F238E27FC236}">
                <a16:creationId xmlns:a16="http://schemas.microsoft.com/office/drawing/2014/main" xmlns="" id="{94F5B2B9-479A-4391-A3CB-C7B2CFDA49B4}"/>
              </a:ext>
            </a:extLst>
          </p:cNvPr>
          <p:cNvSpPr txBox="1"/>
          <p:nvPr/>
        </p:nvSpPr>
        <p:spPr>
          <a:xfrm>
            <a:off x="4534295" y="896685"/>
            <a:ext cx="848413" cy="276999"/>
          </a:xfrm>
          <a:prstGeom prst="rect">
            <a:avLst/>
          </a:prstGeom>
          <a:noFill/>
          <a:ln w="28575"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i-FI" sz="1200" dirty="0" err="1">
                <a:solidFill>
                  <a:schemeClr val="bg1"/>
                </a:solidFill>
              </a:rPr>
              <a:t>Recovery</a:t>
            </a:r>
            <a:endParaRPr lang="fi-FI" sz="1200" dirty="0">
              <a:solidFill>
                <a:schemeClr val="bg1"/>
              </a:solidFill>
            </a:endParaRPr>
          </a:p>
        </p:txBody>
      </p:sp>
      <p:sp>
        <p:nvSpPr>
          <p:cNvPr id="43" name="Tekstiruutu 42">
            <a:extLst>
              <a:ext uri="{FF2B5EF4-FFF2-40B4-BE49-F238E27FC236}">
                <a16:creationId xmlns:a16="http://schemas.microsoft.com/office/drawing/2014/main" xmlns="" id="{360667EA-4C4C-40FC-A161-B42959CD3DC5}"/>
              </a:ext>
            </a:extLst>
          </p:cNvPr>
          <p:cNvSpPr txBox="1"/>
          <p:nvPr/>
        </p:nvSpPr>
        <p:spPr>
          <a:xfrm>
            <a:off x="5661840" y="890142"/>
            <a:ext cx="1040571" cy="275428"/>
          </a:xfrm>
          <a:prstGeom prst="rect">
            <a:avLst/>
          </a:prstGeom>
          <a:noFill/>
          <a:ln w="28575"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i-FI" sz="1200" dirty="0">
                <a:solidFill>
                  <a:schemeClr val="bg1"/>
                </a:solidFill>
              </a:rPr>
              <a:t>New </a:t>
            </a:r>
            <a:r>
              <a:rPr lang="fi-FI" sz="1200" dirty="0" err="1">
                <a:solidFill>
                  <a:schemeClr val="bg1"/>
                </a:solidFill>
              </a:rPr>
              <a:t>identity</a:t>
            </a:r>
            <a:endParaRPr lang="fi-FI" sz="1200" dirty="0">
              <a:solidFill>
                <a:schemeClr val="bg1"/>
              </a:solidFill>
            </a:endParaRPr>
          </a:p>
        </p:txBody>
      </p:sp>
      <p:sp>
        <p:nvSpPr>
          <p:cNvPr id="3" name="Suorakulmio: Pyöristetyt kulmat 2">
            <a:extLst>
              <a:ext uri="{FF2B5EF4-FFF2-40B4-BE49-F238E27FC236}">
                <a16:creationId xmlns:a16="http://schemas.microsoft.com/office/drawing/2014/main" xmlns="" id="{00820FD1-3FB3-4E80-A3EC-A3BE0A66CA4B}"/>
              </a:ext>
            </a:extLst>
          </p:cNvPr>
          <p:cNvSpPr/>
          <p:nvPr/>
        </p:nvSpPr>
        <p:spPr>
          <a:xfrm>
            <a:off x="331709" y="4484020"/>
            <a:ext cx="3624606" cy="1105455"/>
          </a:xfrm>
          <a:prstGeom prst="roundRect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i-FI" sz="1200" dirty="0">
                <a:solidFill>
                  <a:schemeClr val="bg1"/>
                </a:solidFill>
              </a:rPr>
              <a:t>Peer, </a:t>
            </a:r>
            <a:r>
              <a:rPr lang="fi-FI" sz="1200" dirty="0" err="1">
                <a:solidFill>
                  <a:schemeClr val="bg1"/>
                </a:solidFill>
              </a:rPr>
              <a:t>individual</a:t>
            </a:r>
            <a:r>
              <a:rPr lang="fi-FI" sz="1200" dirty="0">
                <a:solidFill>
                  <a:schemeClr val="bg1"/>
                </a:solidFill>
              </a:rPr>
              <a:t> and </a:t>
            </a:r>
            <a:r>
              <a:rPr lang="fi-FI" sz="1200" dirty="0" err="1">
                <a:solidFill>
                  <a:schemeClr val="bg1"/>
                </a:solidFill>
              </a:rPr>
              <a:t>group</a:t>
            </a:r>
            <a:r>
              <a:rPr lang="fi-FI" sz="1200" dirty="0">
                <a:solidFill>
                  <a:schemeClr val="bg1"/>
                </a:solidFill>
              </a:rPr>
              <a:t> </a:t>
            </a:r>
            <a:r>
              <a:rPr lang="fi-FI" sz="1200" dirty="0" err="1">
                <a:solidFill>
                  <a:schemeClr val="bg1"/>
                </a:solidFill>
              </a:rPr>
              <a:t>support</a:t>
            </a:r>
            <a:endParaRPr lang="fi-FI" sz="1200" dirty="0">
              <a:solidFill>
                <a:schemeClr val="bg1"/>
              </a:solidFill>
            </a:endParaRPr>
          </a:p>
          <a:p>
            <a:pPr algn="ctr"/>
            <a:r>
              <a:rPr lang="fi-FI" sz="1200" dirty="0" err="1">
                <a:solidFill>
                  <a:schemeClr val="bg1"/>
                </a:solidFill>
              </a:rPr>
              <a:t>Activities</a:t>
            </a:r>
            <a:r>
              <a:rPr lang="fi-FI" sz="1200" dirty="0">
                <a:solidFill>
                  <a:schemeClr val="bg1"/>
                </a:solidFill>
              </a:rPr>
              <a:t> </a:t>
            </a:r>
            <a:r>
              <a:rPr lang="fi-FI" sz="1200" dirty="0" err="1">
                <a:solidFill>
                  <a:schemeClr val="bg1"/>
                </a:solidFill>
              </a:rPr>
              <a:t>e.g</a:t>
            </a:r>
            <a:r>
              <a:rPr lang="fi-FI" sz="1200" dirty="0">
                <a:solidFill>
                  <a:schemeClr val="bg1"/>
                </a:solidFill>
              </a:rPr>
              <a:t>. </a:t>
            </a:r>
            <a:r>
              <a:rPr lang="fi-FI" sz="1200" dirty="0" err="1">
                <a:solidFill>
                  <a:schemeClr val="bg1"/>
                </a:solidFill>
              </a:rPr>
              <a:t>making</a:t>
            </a:r>
            <a:r>
              <a:rPr lang="fi-FI" sz="1200" dirty="0">
                <a:solidFill>
                  <a:schemeClr val="bg1"/>
                </a:solidFill>
              </a:rPr>
              <a:t> music</a:t>
            </a:r>
          </a:p>
          <a:p>
            <a:pPr algn="ctr"/>
            <a:r>
              <a:rPr lang="fi-FI" sz="1200" dirty="0" err="1">
                <a:solidFill>
                  <a:schemeClr val="bg1"/>
                </a:solidFill>
              </a:rPr>
              <a:t>Psychosocial</a:t>
            </a:r>
            <a:r>
              <a:rPr lang="fi-FI" sz="1200" dirty="0">
                <a:solidFill>
                  <a:schemeClr val="bg1"/>
                </a:solidFill>
              </a:rPr>
              <a:t> </a:t>
            </a:r>
            <a:r>
              <a:rPr lang="fi-FI" sz="1200" dirty="0" err="1">
                <a:solidFill>
                  <a:schemeClr val="bg1"/>
                </a:solidFill>
              </a:rPr>
              <a:t>support</a:t>
            </a:r>
            <a:r>
              <a:rPr lang="fi-FI" sz="1200" dirty="0">
                <a:solidFill>
                  <a:schemeClr val="bg1"/>
                </a:solidFill>
              </a:rPr>
              <a:t> and </a:t>
            </a:r>
            <a:r>
              <a:rPr lang="fi-FI" sz="1200" dirty="0" err="1">
                <a:solidFill>
                  <a:schemeClr val="bg1"/>
                </a:solidFill>
              </a:rPr>
              <a:t>conversations</a:t>
            </a:r>
            <a:endParaRPr lang="fi-FI" sz="1200" dirty="0">
              <a:solidFill>
                <a:schemeClr val="bg1"/>
              </a:solidFill>
            </a:endParaRPr>
          </a:p>
          <a:p>
            <a:pPr algn="ctr"/>
            <a:r>
              <a:rPr lang="fi-FI" sz="1200" dirty="0" err="1">
                <a:solidFill>
                  <a:schemeClr val="bg1"/>
                </a:solidFill>
              </a:rPr>
              <a:t>Taking</a:t>
            </a:r>
            <a:r>
              <a:rPr lang="fi-FI" sz="1200" dirty="0">
                <a:solidFill>
                  <a:schemeClr val="bg1"/>
                </a:solidFill>
              </a:rPr>
              <a:t> </a:t>
            </a:r>
            <a:r>
              <a:rPr lang="fi-FI" sz="1200" dirty="0" err="1">
                <a:solidFill>
                  <a:schemeClr val="bg1"/>
                </a:solidFill>
              </a:rPr>
              <a:t>part</a:t>
            </a:r>
            <a:r>
              <a:rPr lang="fi-FI" sz="1200" dirty="0">
                <a:solidFill>
                  <a:schemeClr val="bg1"/>
                </a:solidFill>
              </a:rPr>
              <a:t> in an </a:t>
            </a:r>
            <a:r>
              <a:rPr lang="fi-FI" sz="1200" dirty="0" err="1">
                <a:solidFill>
                  <a:schemeClr val="bg1"/>
                </a:solidFill>
              </a:rPr>
              <a:t>individual</a:t>
            </a:r>
            <a:r>
              <a:rPr lang="fi-FI" sz="1200" dirty="0">
                <a:solidFill>
                  <a:schemeClr val="bg1"/>
                </a:solidFill>
              </a:rPr>
              <a:t> </a:t>
            </a:r>
            <a:r>
              <a:rPr lang="fi-FI" sz="1200" dirty="0" err="1">
                <a:solidFill>
                  <a:schemeClr val="bg1"/>
                </a:solidFill>
              </a:rPr>
              <a:t>sentence</a:t>
            </a:r>
            <a:r>
              <a:rPr lang="fi-FI" sz="1200" dirty="0">
                <a:solidFill>
                  <a:schemeClr val="bg1"/>
                </a:solidFill>
              </a:rPr>
              <a:t> </a:t>
            </a:r>
            <a:r>
              <a:rPr lang="fi-FI" sz="1200" dirty="0" err="1">
                <a:solidFill>
                  <a:schemeClr val="bg1"/>
                </a:solidFill>
              </a:rPr>
              <a:t>plan</a:t>
            </a:r>
            <a:r>
              <a:rPr lang="fi-FI" sz="1200" dirty="0">
                <a:solidFill>
                  <a:schemeClr val="bg1"/>
                </a:solidFill>
              </a:rPr>
              <a:t> and </a:t>
            </a:r>
            <a:r>
              <a:rPr lang="fi-FI" sz="1200" dirty="0" err="1">
                <a:solidFill>
                  <a:schemeClr val="bg1"/>
                </a:solidFill>
              </a:rPr>
              <a:t>preparation</a:t>
            </a:r>
            <a:r>
              <a:rPr lang="fi-FI" sz="1200" dirty="0">
                <a:solidFill>
                  <a:schemeClr val="bg1"/>
                </a:solidFill>
              </a:rPr>
              <a:t> of release</a:t>
            </a:r>
          </a:p>
        </p:txBody>
      </p:sp>
      <p:sp>
        <p:nvSpPr>
          <p:cNvPr id="4" name="Suorakulmio: Pyöristetyt kulmat 3">
            <a:extLst>
              <a:ext uri="{FF2B5EF4-FFF2-40B4-BE49-F238E27FC236}">
                <a16:creationId xmlns:a16="http://schemas.microsoft.com/office/drawing/2014/main" xmlns="" id="{FC5CD735-5D5D-4CFB-BE72-5619616657BA}"/>
              </a:ext>
            </a:extLst>
          </p:cNvPr>
          <p:cNvSpPr/>
          <p:nvPr/>
        </p:nvSpPr>
        <p:spPr>
          <a:xfrm>
            <a:off x="5385081" y="4348202"/>
            <a:ext cx="6073409" cy="1399077"/>
          </a:xfrm>
          <a:prstGeom prst="roundRect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200" dirty="0"/>
              <a:t>Safe and intoxicant community</a:t>
            </a:r>
            <a:r>
              <a:rPr lang="fi-FI" sz="1200" dirty="0">
                <a:solidFill>
                  <a:schemeClr val="bg1"/>
                </a:solidFill>
              </a:rPr>
              <a:t> and </a:t>
            </a:r>
            <a:r>
              <a:rPr lang="fi-FI" sz="1200" dirty="0" err="1">
                <a:solidFill>
                  <a:schemeClr val="bg1"/>
                </a:solidFill>
              </a:rPr>
              <a:t>activity</a:t>
            </a:r>
            <a:r>
              <a:rPr lang="fi-FI" sz="1200" dirty="0">
                <a:solidFill>
                  <a:schemeClr val="bg1"/>
                </a:solidFill>
              </a:rPr>
              <a:t> </a:t>
            </a:r>
            <a:r>
              <a:rPr lang="fi-FI" sz="1200" dirty="0" err="1">
                <a:solidFill>
                  <a:schemeClr val="bg1"/>
                </a:solidFill>
              </a:rPr>
              <a:t>centre</a:t>
            </a:r>
            <a:endParaRPr lang="fi-FI" sz="1200" dirty="0">
              <a:solidFill>
                <a:schemeClr val="bg1"/>
              </a:solidFill>
            </a:endParaRPr>
          </a:p>
          <a:p>
            <a:pPr algn="ctr"/>
            <a:r>
              <a:rPr lang="fi-FI" sz="1200" dirty="0">
                <a:solidFill>
                  <a:schemeClr val="bg1"/>
                </a:solidFill>
              </a:rPr>
              <a:t>Peer, </a:t>
            </a:r>
            <a:r>
              <a:rPr lang="fi-FI" sz="1200" dirty="0" err="1">
                <a:solidFill>
                  <a:schemeClr val="bg1"/>
                </a:solidFill>
              </a:rPr>
              <a:t>individual</a:t>
            </a:r>
            <a:r>
              <a:rPr lang="fi-FI" sz="1200" dirty="0">
                <a:solidFill>
                  <a:schemeClr val="bg1"/>
                </a:solidFill>
              </a:rPr>
              <a:t> and </a:t>
            </a:r>
            <a:r>
              <a:rPr lang="fi-FI" sz="1200" dirty="0" err="1">
                <a:solidFill>
                  <a:schemeClr val="bg1"/>
                </a:solidFill>
              </a:rPr>
              <a:t>group</a:t>
            </a:r>
            <a:r>
              <a:rPr lang="fi-FI" sz="1200" dirty="0">
                <a:solidFill>
                  <a:schemeClr val="bg1"/>
                </a:solidFill>
              </a:rPr>
              <a:t> </a:t>
            </a:r>
            <a:r>
              <a:rPr lang="fi-FI" sz="1200" dirty="0" err="1">
                <a:solidFill>
                  <a:schemeClr val="bg1"/>
                </a:solidFill>
              </a:rPr>
              <a:t>support</a:t>
            </a:r>
            <a:endParaRPr lang="fi-FI" sz="1200" dirty="0">
              <a:solidFill>
                <a:schemeClr val="bg1"/>
              </a:solidFill>
            </a:endParaRPr>
          </a:p>
          <a:p>
            <a:pPr algn="ctr"/>
            <a:r>
              <a:rPr lang="fi-FI" sz="1200" dirty="0" err="1">
                <a:solidFill>
                  <a:schemeClr val="bg1"/>
                </a:solidFill>
              </a:rPr>
              <a:t>Activities</a:t>
            </a:r>
            <a:r>
              <a:rPr lang="fi-FI" sz="1200" dirty="0">
                <a:solidFill>
                  <a:schemeClr val="bg1"/>
                </a:solidFill>
              </a:rPr>
              <a:t> </a:t>
            </a:r>
            <a:r>
              <a:rPr lang="fi-FI" sz="1200" dirty="0" err="1">
                <a:solidFill>
                  <a:schemeClr val="bg1"/>
                </a:solidFill>
              </a:rPr>
              <a:t>e.g</a:t>
            </a:r>
            <a:r>
              <a:rPr lang="fi-FI" sz="1200" dirty="0">
                <a:solidFill>
                  <a:schemeClr val="bg1"/>
                </a:solidFill>
              </a:rPr>
              <a:t>. </a:t>
            </a:r>
            <a:r>
              <a:rPr lang="fi-FI" sz="1200" dirty="0" err="1">
                <a:solidFill>
                  <a:schemeClr val="bg1"/>
                </a:solidFill>
              </a:rPr>
              <a:t>sports</a:t>
            </a:r>
            <a:r>
              <a:rPr lang="fi-FI" sz="1200" dirty="0">
                <a:solidFill>
                  <a:schemeClr val="bg1"/>
                </a:solidFill>
              </a:rPr>
              <a:t>, </a:t>
            </a:r>
            <a:r>
              <a:rPr lang="fi-FI" sz="1200" dirty="0" err="1">
                <a:solidFill>
                  <a:schemeClr val="bg1"/>
                </a:solidFill>
              </a:rPr>
              <a:t>field</a:t>
            </a:r>
            <a:r>
              <a:rPr lang="fi-FI" sz="1200" dirty="0">
                <a:solidFill>
                  <a:schemeClr val="bg1"/>
                </a:solidFill>
              </a:rPr>
              <a:t> </a:t>
            </a:r>
            <a:r>
              <a:rPr lang="fi-FI" sz="1200" dirty="0" err="1">
                <a:solidFill>
                  <a:schemeClr val="bg1"/>
                </a:solidFill>
              </a:rPr>
              <a:t>trips</a:t>
            </a:r>
            <a:r>
              <a:rPr lang="fi-FI" sz="1200" dirty="0">
                <a:solidFill>
                  <a:schemeClr val="bg1"/>
                </a:solidFill>
              </a:rPr>
              <a:t>, music, podcast, </a:t>
            </a:r>
            <a:r>
              <a:rPr lang="fi-FI" sz="1200" dirty="0" err="1">
                <a:solidFill>
                  <a:schemeClr val="bg1"/>
                </a:solidFill>
              </a:rPr>
              <a:t>camps</a:t>
            </a:r>
            <a:r>
              <a:rPr lang="fi-FI" sz="1200" dirty="0">
                <a:solidFill>
                  <a:schemeClr val="bg1"/>
                </a:solidFill>
              </a:rPr>
              <a:t>, </a:t>
            </a:r>
            <a:r>
              <a:rPr lang="fi-FI" sz="1200" dirty="0" err="1">
                <a:solidFill>
                  <a:schemeClr val="bg1"/>
                </a:solidFill>
              </a:rPr>
              <a:t>combat</a:t>
            </a:r>
            <a:r>
              <a:rPr lang="fi-FI" sz="1200" dirty="0">
                <a:solidFill>
                  <a:schemeClr val="bg1"/>
                </a:solidFill>
              </a:rPr>
              <a:t> </a:t>
            </a:r>
            <a:r>
              <a:rPr lang="fi-FI" sz="1200" dirty="0" err="1">
                <a:solidFill>
                  <a:schemeClr val="bg1"/>
                </a:solidFill>
              </a:rPr>
              <a:t>training</a:t>
            </a:r>
            <a:endParaRPr lang="fi-FI" sz="1200" dirty="0">
              <a:solidFill>
                <a:schemeClr val="bg1"/>
              </a:solidFill>
            </a:endParaRPr>
          </a:p>
          <a:p>
            <a:pPr algn="ctr"/>
            <a:r>
              <a:rPr lang="fi-FI" sz="1200" dirty="0">
                <a:solidFill>
                  <a:schemeClr val="bg1"/>
                </a:solidFill>
              </a:rPr>
              <a:t>Life management </a:t>
            </a:r>
            <a:r>
              <a:rPr lang="fi-FI" sz="1200" dirty="0" err="1">
                <a:solidFill>
                  <a:schemeClr val="bg1"/>
                </a:solidFill>
              </a:rPr>
              <a:t>skills</a:t>
            </a:r>
            <a:r>
              <a:rPr lang="fi-FI" sz="1200" dirty="0">
                <a:solidFill>
                  <a:schemeClr val="bg1"/>
                </a:solidFill>
              </a:rPr>
              <a:t> </a:t>
            </a:r>
            <a:r>
              <a:rPr lang="fi-FI" sz="1200" dirty="0" err="1">
                <a:solidFill>
                  <a:schemeClr val="bg1"/>
                </a:solidFill>
              </a:rPr>
              <a:t>e.g</a:t>
            </a:r>
            <a:r>
              <a:rPr lang="fi-FI" sz="1200" dirty="0">
                <a:solidFill>
                  <a:schemeClr val="bg1"/>
                </a:solidFill>
              </a:rPr>
              <a:t>. </a:t>
            </a:r>
            <a:r>
              <a:rPr lang="fi-FI" sz="1200" dirty="0" err="1">
                <a:solidFill>
                  <a:schemeClr val="bg1"/>
                </a:solidFill>
              </a:rPr>
              <a:t>cooking</a:t>
            </a:r>
            <a:r>
              <a:rPr lang="fi-FI" sz="1200" dirty="0">
                <a:solidFill>
                  <a:schemeClr val="bg1"/>
                </a:solidFill>
              </a:rPr>
              <a:t> and </a:t>
            </a:r>
            <a:r>
              <a:rPr lang="fi-FI" sz="1200" dirty="0" err="1">
                <a:solidFill>
                  <a:schemeClr val="bg1"/>
                </a:solidFill>
              </a:rPr>
              <a:t>cleaning</a:t>
            </a:r>
            <a:endParaRPr lang="fi-FI" sz="1200" dirty="0">
              <a:solidFill>
                <a:schemeClr val="bg1"/>
              </a:solidFill>
            </a:endParaRPr>
          </a:p>
          <a:p>
            <a:pPr algn="ctr"/>
            <a:r>
              <a:rPr lang="fi-FI" sz="1200" dirty="0" err="1">
                <a:solidFill>
                  <a:schemeClr val="bg1"/>
                </a:solidFill>
              </a:rPr>
              <a:t>Wrap</a:t>
            </a:r>
            <a:r>
              <a:rPr lang="fi-FI" sz="1200" dirty="0">
                <a:solidFill>
                  <a:schemeClr val="bg1"/>
                </a:solidFill>
              </a:rPr>
              <a:t> </a:t>
            </a:r>
            <a:r>
              <a:rPr lang="fi-FI" sz="1200" dirty="0" err="1">
                <a:solidFill>
                  <a:schemeClr val="bg1"/>
                </a:solidFill>
              </a:rPr>
              <a:t>around</a:t>
            </a:r>
            <a:r>
              <a:rPr lang="fi-FI" sz="1200" dirty="0">
                <a:solidFill>
                  <a:schemeClr val="bg1"/>
                </a:solidFill>
              </a:rPr>
              <a:t> </a:t>
            </a:r>
            <a:r>
              <a:rPr lang="fi-FI" sz="1200" dirty="0" err="1">
                <a:solidFill>
                  <a:schemeClr val="bg1"/>
                </a:solidFill>
              </a:rPr>
              <a:t>support</a:t>
            </a:r>
            <a:endParaRPr lang="fi-FI" sz="1200" dirty="0">
              <a:solidFill>
                <a:schemeClr val="bg1"/>
              </a:solidFill>
            </a:endParaRPr>
          </a:p>
          <a:p>
            <a:pPr algn="ctr"/>
            <a:r>
              <a:rPr lang="fi-FI" sz="1200" dirty="0" err="1">
                <a:solidFill>
                  <a:schemeClr val="bg1"/>
                </a:solidFill>
              </a:rPr>
              <a:t>Housing</a:t>
            </a:r>
            <a:endParaRPr lang="fi-FI" sz="1200" dirty="0">
              <a:solidFill>
                <a:schemeClr val="bg1"/>
              </a:solidFill>
            </a:endParaRPr>
          </a:p>
          <a:p>
            <a:pPr algn="ctr"/>
            <a:r>
              <a:rPr lang="fi-FI" sz="1200" dirty="0" err="1">
                <a:solidFill>
                  <a:schemeClr val="bg1"/>
                </a:solidFill>
              </a:rPr>
              <a:t>Psychosocial</a:t>
            </a:r>
            <a:r>
              <a:rPr lang="fi-FI" sz="1200" dirty="0">
                <a:solidFill>
                  <a:schemeClr val="bg1"/>
                </a:solidFill>
              </a:rPr>
              <a:t> </a:t>
            </a:r>
            <a:r>
              <a:rPr lang="fi-FI" sz="1200" dirty="0" err="1">
                <a:solidFill>
                  <a:schemeClr val="bg1"/>
                </a:solidFill>
              </a:rPr>
              <a:t>support</a:t>
            </a:r>
            <a:r>
              <a:rPr lang="fi-FI" sz="1200" dirty="0">
                <a:solidFill>
                  <a:schemeClr val="bg1"/>
                </a:solidFill>
              </a:rPr>
              <a:t> and </a:t>
            </a:r>
            <a:r>
              <a:rPr lang="fi-FI" sz="1200" dirty="0" err="1">
                <a:solidFill>
                  <a:schemeClr val="bg1"/>
                </a:solidFill>
              </a:rPr>
              <a:t>conversations</a:t>
            </a:r>
            <a:r>
              <a:rPr lang="fi-FI" sz="1200" dirty="0">
                <a:solidFill>
                  <a:schemeClr val="bg1"/>
                </a:solidFill>
              </a:rPr>
              <a:t> (</a:t>
            </a:r>
            <a:r>
              <a:rPr lang="fi-FI" sz="1200" dirty="0" err="1">
                <a:solidFill>
                  <a:schemeClr val="bg1"/>
                </a:solidFill>
              </a:rPr>
              <a:t>Motivational</a:t>
            </a:r>
            <a:r>
              <a:rPr lang="fi-FI" sz="1200" dirty="0">
                <a:solidFill>
                  <a:schemeClr val="bg1"/>
                </a:solidFill>
              </a:rPr>
              <a:t> </a:t>
            </a:r>
            <a:r>
              <a:rPr lang="fi-FI" sz="1200" dirty="0" err="1">
                <a:solidFill>
                  <a:schemeClr val="bg1"/>
                </a:solidFill>
              </a:rPr>
              <a:t>interviewing</a:t>
            </a:r>
            <a:r>
              <a:rPr lang="fi-FI" sz="1200" dirty="0">
                <a:solidFill>
                  <a:schemeClr val="bg1"/>
                </a:solidFill>
              </a:rPr>
              <a:t>)</a:t>
            </a:r>
            <a:endParaRPr lang="fi-FI" dirty="0"/>
          </a:p>
        </p:txBody>
      </p:sp>
      <p:sp>
        <p:nvSpPr>
          <p:cNvPr id="24" name="Tekstiruutu 23">
            <a:extLst>
              <a:ext uri="{FF2B5EF4-FFF2-40B4-BE49-F238E27FC236}">
                <a16:creationId xmlns:a16="http://schemas.microsoft.com/office/drawing/2014/main" xmlns="" id="{71E13CD9-6EB1-4323-83C5-137E46F5262C}"/>
              </a:ext>
            </a:extLst>
          </p:cNvPr>
          <p:cNvSpPr txBox="1"/>
          <p:nvPr/>
        </p:nvSpPr>
        <p:spPr>
          <a:xfrm>
            <a:off x="7000273" y="886102"/>
            <a:ext cx="1040571" cy="275428"/>
          </a:xfrm>
          <a:prstGeom prst="rect">
            <a:avLst/>
          </a:prstGeom>
          <a:noFill/>
          <a:ln w="28575"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i-FI" sz="1200" dirty="0" err="1">
                <a:solidFill>
                  <a:schemeClr val="bg1"/>
                </a:solidFill>
              </a:rPr>
              <a:t>Desistance</a:t>
            </a:r>
            <a:endParaRPr lang="fi-FI" sz="1200" dirty="0">
              <a:solidFill>
                <a:schemeClr val="bg1"/>
              </a:solidFill>
            </a:endParaRPr>
          </a:p>
        </p:txBody>
      </p:sp>
      <p:sp>
        <p:nvSpPr>
          <p:cNvPr id="2" name="Tekstiruutu 1">
            <a:extLst>
              <a:ext uri="{FF2B5EF4-FFF2-40B4-BE49-F238E27FC236}">
                <a16:creationId xmlns:a16="http://schemas.microsoft.com/office/drawing/2014/main" xmlns="" id="{EE1B0A1A-77BE-459C-929E-074D8AD4AB5B}"/>
              </a:ext>
            </a:extLst>
          </p:cNvPr>
          <p:cNvSpPr txBox="1"/>
          <p:nvPr/>
        </p:nvSpPr>
        <p:spPr>
          <a:xfrm>
            <a:off x="7639900" y="3386038"/>
            <a:ext cx="18366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200" dirty="0" err="1">
                <a:solidFill>
                  <a:schemeClr val="bg1"/>
                </a:solidFill>
              </a:rPr>
              <a:t>Subsidized</a:t>
            </a:r>
            <a:r>
              <a:rPr lang="fi-FI" sz="1200" dirty="0">
                <a:solidFill>
                  <a:schemeClr val="bg1"/>
                </a:solidFill>
              </a:rPr>
              <a:t> </a:t>
            </a:r>
            <a:r>
              <a:rPr lang="fi-FI" sz="1200" dirty="0" err="1">
                <a:solidFill>
                  <a:schemeClr val="bg1"/>
                </a:solidFill>
              </a:rPr>
              <a:t>employment</a:t>
            </a:r>
            <a:endParaRPr lang="fi-FI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94841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6" grpId="0"/>
      <p:bldP spid="29" grpId="0"/>
      <p:bldP spid="31" grpId="0" animBg="1"/>
      <p:bldP spid="30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/>
      <p:bldP spid="41" grpId="0" animBg="1"/>
      <p:bldP spid="42" grpId="0" animBg="1"/>
      <p:bldP spid="43" grpId="0" animBg="1"/>
      <p:bldP spid="3" grpId="0" animBg="1"/>
      <p:bldP spid="4" grpId="0" animBg="1"/>
      <p:bldP spid="24" grpId="0" animBg="1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 descr="Kuva, joka sisältää kohteen ulko, henkilö, penkki, istuminen&#10;&#10;Kuvaus luotu automaattisesti">
            <a:extLst>
              <a:ext uri="{FF2B5EF4-FFF2-40B4-BE49-F238E27FC236}">
                <a16:creationId xmlns:a16="http://schemas.microsoft.com/office/drawing/2014/main" xmlns="" id="{F06463FD-3310-41FB-B5A9-746B257E15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165" y="49908"/>
            <a:ext cx="9047175" cy="6031450"/>
          </a:xfrm>
          <a:prstGeom prst="rect">
            <a:avLst/>
          </a:prstGeom>
        </p:spPr>
      </p:pic>
      <p:sp>
        <p:nvSpPr>
          <p:cNvPr id="6" name="Tekstiruutu 5">
            <a:extLst>
              <a:ext uri="{FF2B5EF4-FFF2-40B4-BE49-F238E27FC236}">
                <a16:creationId xmlns:a16="http://schemas.microsoft.com/office/drawing/2014/main" xmlns="" id="{E0902CB0-8CD0-414C-863B-701AEBF11EC8}"/>
              </a:ext>
            </a:extLst>
          </p:cNvPr>
          <p:cNvSpPr txBox="1"/>
          <p:nvPr/>
        </p:nvSpPr>
        <p:spPr>
          <a:xfrm>
            <a:off x="3130471" y="4668815"/>
            <a:ext cx="654064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6000" dirty="0" err="1"/>
              <a:t>Thank</a:t>
            </a:r>
            <a:r>
              <a:rPr lang="fi-FI" sz="6000" dirty="0"/>
              <a:t> </a:t>
            </a:r>
            <a:r>
              <a:rPr lang="fi-FI" sz="6000" dirty="0" err="1"/>
              <a:t>you</a:t>
            </a:r>
            <a:r>
              <a:rPr lang="fi-FI" sz="6000" dirty="0"/>
              <a:t>!</a:t>
            </a:r>
          </a:p>
        </p:txBody>
      </p:sp>
      <p:sp>
        <p:nvSpPr>
          <p:cNvPr id="8" name="Tekstiruutu 7">
            <a:extLst>
              <a:ext uri="{FF2B5EF4-FFF2-40B4-BE49-F238E27FC236}">
                <a16:creationId xmlns:a16="http://schemas.microsoft.com/office/drawing/2014/main" xmlns="" id="{480F4024-119F-40A1-9ED1-7F4C3EC92418}"/>
              </a:ext>
            </a:extLst>
          </p:cNvPr>
          <p:cNvSpPr txBox="1"/>
          <p:nvPr/>
        </p:nvSpPr>
        <p:spPr>
          <a:xfrm>
            <a:off x="9556819" y="453713"/>
            <a:ext cx="2469174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>
                <a:solidFill>
                  <a:schemeClr val="bg1"/>
                </a:solidFill>
              </a:rPr>
              <a:t>Mirja Salo</a:t>
            </a:r>
          </a:p>
          <a:p>
            <a:r>
              <a:rPr lang="fi-FI" dirty="0">
                <a:solidFill>
                  <a:schemeClr val="bg1"/>
                </a:solidFill>
              </a:rPr>
              <a:t>Project </a:t>
            </a:r>
            <a:r>
              <a:rPr lang="fi-FI" dirty="0" err="1">
                <a:solidFill>
                  <a:schemeClr val="bg1"/>
                </a:solidFill>
              </a:rPr>
              <a:t>manager</a:t>
            </a:r>
            <a:r>
              <a:rPr lang="fi-FI" dirty="0">
                <a:solidFill>
                  <a:schemeClr val="bg1"/>
                </a:solidFill>
              </a:rPr>
              <a:t>/ </a:t>
            </a:r>
            <a:r>
              <a:rPr lang="fi-FI" dirty="0" err="1">
                <a:solidFill>
                  <a:schemeClr val="bg1"/>
                </a:solidFill>
              </a:rPr>
              <a:t>responsible</a:t>
            </a:r>
            <a:r>
              <a:rPr lang="fi-FI" dirty="0">
                <a:solidFill>
                  <a:schemeClr val="bg1"/>
                </a:solidFill>
              </a:rPr>
              <a:t> </a:t>
            </a:r>
            <a:r>
              <a:rPr lang="fi-FI" dirty="0" err="1">
                <a:solidFill>
                  <a:schemeClr val="bg1"/>
                </a:solidFill>
              </a:rPr>
              <a:t>counselor</a:t>
            </a:r>
            <a:endParaRPr lang="fi-FI" dirty="0">
              <a:solidFill>
                <a:schemeClr val="bg1"/>
              </a:solidFill>
            </a:endParaRPr>
          </a:p>
          <a:p>
            <a:r>
              <a:rPr lang="fi-FI" dirty="0">
                <a:solidFill>
                  <a:schemeClr val="bg1"/>
                </a:solidFill>
                <a:hlinkClick r:id="rId4"/>
              </a:rPr>
              <a:t>mirja.salo@krits.fi</a:t>
            </a:r>
            <a:endParaRPr lang="fi-FI" dirty="0">
              <a:solidFill>
                <a:schemeClr val="bg1"/>
              </a:solidFill>
            </a:endParaRPr>
          </a:p>
          <a:p>
            <a:r>
              <a:rPr lang="fi-FI" dirty="0">
                <a:solidFill>
                  <a:schemeClr val="bg1"/>
                </a:solidFill>
              </a:rPr>
              <a:t>Tel. +358 50 412 4039</a:t>
            </a:r>
          </a:p>
          <a:p>
            <a:endParaRPr lang="fi-FI" dirty="0">
              <a:solidFill>
                <a:schemeClr val="bg1"/>
              </a:solidFill>
            </a:endParaRPr>
          </a:p>
          <a:p>
            <a:r>
              <a:rPr lang="fi-FI" dirty="0">
                <a:hlinkClick r:id="rId5"/>
              </a:rPr>
              <a:t>https://www.krits.fi/foundation-for-supporting-ex-offenders-in-english/</a:t>
            </a:r>
            <a:endParaRPr lang="fi-FI" dirty="0"/>
          </a:p>
          <a:p>
            <a:endParaRPr lang="fi-FI" dirty="0">
              <a:solidFill>
                <a:schemeClr val="bg1"/>
              </a:solidFill>
            </a:endParaRPr>
          </a:p>
          <a:p>
            <a:r>
              <a:rPr lang="fi-FI" dirty="0">
                <a:solidFill>
                  <a:schemeClr val="bg1"/>
                </a:solidFill>
              </a:rPr>
              <a:t>Facebook:</a:t>
            </a:r>
          </a:p>
          <a:p>
            <a:r>
              <a:rPr lang="fi-FI" dirty="0">
                <a:solidFill>
                  <a:schemeClr val="bg1"/>
                </a:solidFill>
              </a:rPr>
              <a:t>KRITS – Nuorten toimintakeskus</a:t>
            </a:r>
          </a:p>
          <a:p>
            <a:endParaRPr lang="fi-FI" dirty="0">
              <a:solidFill>
                <a:schemeClr val="bg1"/>
              </a:solidFill>
            </a:endParaRPr>
          </a:p>
          <a:p>
            <a:r>
              <a:rPr lang="fi-FI" dirty="0" err="1">
                <a:solidFill>
                  <a:schemeClr val="bg1"/>
                </a:solidFill>
              </a:rPr>
              <a:t>Krits</a:t>
            </a:r>
            <a:r>
              <a:rPr lang="fi-FI" dirty="0">
                <a:solidFill>
                  <a:schemeClr val="bg1"/>
                </a:solidFill>
              </a:rPr>
              <a:t> Mirja Salo</a:t>
            </a:r>
          </a:p>
          <a:p>
            <a:endParaRPr lang="fi-FI" dirty="0">
              <a:solidFill>
                <a:schemeClr val="bg1"/>
              </a:solidFill>
            </a:endParaRPr>
          </a:p>
          <a:p>
            <a:r>
              <a:rPr lang="fi-FI" dirty="0">
                <a:solidFill>
                  <a:schemeClr val="bg1"/>
                </a:solidFill>
              </a:rPr>
              <a:t>Instagram:</a:t>
            </a:r>
          </a:p>
          <a:p>
            <a:r>
              <a:rPr lang="fi-FI" dirty="0" err="1">
                <a:solidFill>
                  <a:schemeClr val="bg1"/>
                </a:solidFill>
              </a:rPr>
              <a:t>kritsnuoret</a:t>
            </a:r>
            <a:endParaRPr lang="fi-FI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3067863"/>
      </p:ext>
    </p:extLst>
  </p:cSld>
  <p:clrMapOvr>
    <a:masterClrMapping/>
  </p:clrMapOvr>
  <p:transition spd="slow">
    <p:fade/>
  </p:transition>
</p:sld>
</file>

<file path=ppt/theme/theme1.xml><?xml version="1.0" encoding="utf-8"?>
<a:theme xmlns:a="http://schemas.openxmlformats.org/drawingml/2006/main" name="Office Theme">
  <a:themeElements>
    <a:clrScheme name="KRITS">
      <a:dk1>
        <a:srgbClr val="000000"/>
      </a:dk1>
      <a:lt1>
        <a:srgbClr val="FFFFFF"/>
      </a:lt1>
      <a:dk2>
        <a:srgbClr val="005175"/>
      </a:dk2>
      <a:lt2>
        <a:srgbClr val="E38300"/>
      </a:lt2>
      <a:accent1>
        <a:srgbClr val="00AEEF"/>
      </a:accent1>
      <a:accent2>
        <a:srgbClr val="B10011"/>
      </a:accent2>
      <a:accent3>
        <a:srgbClr val="EC008C"/>
      </a:accent3>
      <a:accent4>
        <a:srgbClr val="68BD45"/>
      </a:accent4>
      <a:accent5>
        <a:srgbClr val="FFFFFF"/>
      </a:accent5>
      <a:accent6>
        <a:srgbClr val="000000"/>
      </a:accent6>
      <a:hlink>
        <a:srgbClr val="EC008C"/>
      </a:hlink>
      <a:folHlink>
        <a:srgbClr val="00AEEF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si">
  <a:themeElements>
    <a:clrScheme name="KRITS">
      <a:dk1>
        <a:srgbClr val="000000"/>
      </a:dk1>
      <a:lt1>
        <a:srgbClr val="FFFFFF"/>
      </a:lt1>
      <a:dk2>
        <a:srgbClr val="005175"/>
      </a:dk2>
      <a:lt2>
        <a:srgbClr val="E38300"/>
      </a:lt2>
      <a:accent1>
        <a:srgbClr val="00AEEF"/>
      </a:accent1>
      <a:accent2>
        <a:srgbClr val="B10011"/>
      </a:accent2>
      <a:accent3>
        <a:srgbClr val="EC008C"/>
      </a:accent3>
      <a:accent4>
        <a:srgbClr val="68BD45"/>
      </a:accent4>
      <a:accent5>
        <a:srgbClr val="FFFFFF"/>
      </a:accent5>
      <a:accent6>
        <a:srgbClr val="000000"/>
      </a:accent6>
      <a:hlink>
        <a:srgbClr val="EC008C"/>
      </a:hlink>
      <a:folHlink>
        <a:srgbClr val="00AEEF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A56916673DD4ED4DA850999C1372DF7F" ma:contentTypeVersion="9" ma:contentTypeDescription="Luo uusi asiakirja." ma:contentTypeScope="" ma:versionID="b88e771d0deb5c67b2e3ecb3bbeae6b7">
  <xsd:schema xmlns:xsd="http://www.w3.org/2001/XMLSchema" xmlns:xs="http://www.w3.org/2001/XMLSchema" xmlns:p="http://schemas.microsoft.com/office/2006/metadata/properties" xmlns:ns2="2c059565-6e0d-43ce-ba3d-b062b1d4ec05" xmlns:ns3="http://schemas.microsoft.com/sharepoint/v4" xmlns:ns4="ca2a1098-034b-4cf5-b2b8-0960e91503ec" targetNamespace="http://schemas.microsoft.com/office/2006/metadata/properties" ma:root="true" ma:fieldsID="dad320caa66ff71dcd1ba0ebf052e0f7" ns2:_="" ns3:_="" ns4:_="">
    <xsd:import namespace="2c059565-6e0d-43ce-ba3d-b062b1d4ec05"/>
    <xsd:import namespace="http://schemas.microsoft.com/sharepoint/v4"/>
    <xsd:import namespace="ca2a1098-034b-4cf5-b2b8-0960e91503ec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IconOverlay" minOccurs="0"/>
                <xsd:element ref="ns2:_dlc_DocId" minOccurs="0"/>
                <xsd:element ref="ns2:_dlc_DocIdUrl" minOccurs="0"/>
                <xsd:element ref="ns2:_dlc_DocIdPersistId" minOccurs="0"/>
                <xsd:element ref="ns2:LastSharedByUser" minOccurs="0"/>
                <xsd:element ref="ns2:LastSharedByTime" minOccurs="0"/>
                <xsd:element ref="ns4:MediaServiceMetadata" minOccurs="0"/>
                <xsd:element ref="ns4:MediaServiceFastMetadata" minOccurs="0"/>
                <xsd:element ref="ns4:MediaServiceAuto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059565-6e0d-43ce-ba3d-b062b1d4ec05" elementFormDefault="qualified">
    <xsd:import namespace="http://schemas.microsoft.com/office/2006/documentManagement/types"/>
    <xsd:import namespace="http://schemas.microsoft.com/office/infopath/2007/PartnerControls"/>
    <xsd:element name="SharedWithUsers" ma:index="4" nillable="true" ma:displayName="Jaettu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5" nillable="true" ma:displayName="Jakamisen tiedot" ma:description="" ma:internalName="SharedWithDetails" ma:readOnly="true">
      <xsd:simpleType>
        <xsd:restriction base="dms:Note">
          <xsd:maxLength value="255"/>
        </xsd:restriction>
      </xsd:simpleType>
    </xsd:element>
    <xsd:element name="_dlc_DocId" ma:index="11" nillable="true" ma:displayName="Tiedostotunnisteen arvo" ma:description="Tälle kohteelle määritetyn tiedostotunnisteen arvo." ma:internalName="_dlc_DocId" ma:readOnly="true">
      <xsd:simpleType>
        <xsd:restriction base="dms:Text"/>
      </xsd:simpleType>
    </xsd:element>
    <xsd:element name="_dlc_DocIdUrl" ma:index="12" nillable="true" ma:displayName="Tiedostotunniste" ma:description="Tämän tiedoston pysyvä linkki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3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LastSharedByUser" ma:index="14" nillable="true" ma:displayName="Käyttäjä jakanut viimeksi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5" nillable="true" ma:displayName="Jaettu viimeksi ajankohtana" ma:description="" ma:internalName="LastSharedByTime" ma:readOnly="tru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IconOverlay" ma:index="10" nillable="true" ma:displayName="IconOverlay" ma:hidden="true" ma:internalName="IconOverlay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2a1098-034b-4cf5-b2b8-0960e91503e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6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7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8" nillable="true" ma:displayName="MediaServiceAutoTags" ma:internalName="MediaServiceAutoTag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6" ma:displayName="Sisältölaji"/>
        <xsd:element ref="dc:title" minOccurs="0" maxOccurs="1" ma:index="1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2c059565-6e0d-43ce-ba3d-b062b1d4ec05">JZ36MCW3DFYJ-852562589-208</_dlc_DocId>
    <_dlc_DocIdUrl xmlns="2c059565-6e0d-43ce-ba3d-b062b1d4ec05">
      <Url>https://kritsfi.sharepoint.com/lomake/_layouts/15/DocIdRedir.aspx?ID=JZ36MCW3DFYJ-852562589-208</Url>
      <Description>JZ36MCW3DFYJ-852562589-208</Description>
    </_dlc_DocIdUrl>
    <IconOverlay xmlns="http://schemas.microsoft.com/sharepoint/v4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91CC970D-A5CF-4F55-84FC-A7626F835A0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c059565-6e0d-43ce-ba3d-b062b1d4ec05"/>
    <ds:schemaRef ds:uri="http://schemas.microsoft.com/sharepoint/v4"/>
    <ds:schemaRef ds:uri="ca2a1098-034b-4cf5-b2b8-0960e91503e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8388998-A226-4BCF-BE50-6EB5105CCB08}">
  <ds:schemaRefs>
    <ds:schemaRef ds:uri="2c059565-6e0d-43ce-ba3d-b062b1d4ec05"/>
    <ds:schemaRef ds:uri="http://schemas.microsoft.com/sharepoint/v4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ca2a1098-034b-4cf5-b2b8-0960e91503ec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76564D4B-1872-452B-A615-131C195BD45E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F2522EA8-08FD-4DAB-988B-AEFB5B2CEDE9}">
  <ds:schemaRefs>
    <ds:schemaRef ds:uri="http://schemas.microsoft.com/sharepoint/event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kkj</Template>
  <TotalTime>4863</TotalTime>
  <Words>799</Words>
  <Application>Microsoft Office PowerPoint</Application>
  <PresentationFormat>Custom</PresentationFormat>
  <Paragraphs>84</Paragraphs>
  <Slides>4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4</vt:i4>
      </vt:variant>
    </vt:vector>
  </HeadingPairs>
  <TitlesOfParts>
    <vt:vector size="6" baseType="lpstr">
      <vt:lpstr>Office Theme</vt:lpstr>
      <vt:lpstr>Kansi</vt:lpstr>
      <vt:lpstr>Action for Youth Krits – Finnish Foundation for Supporting Ex-offenders 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Terhi Saalasti</dc:creator>
  <cp:lastModifiedBy>Goran Stojanović</cp:lastModifiedBy>
  <cp:revision>75</cp:revision>
  <dcterms:created xsi:type="dcterms:W3CDTF">2018-10-22T13:50:57Z</dcterms:created>
  <dcterms:modified xsi:type="dcterms:W3CDTF">2020-01-16T07:11:57Z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0x010100A56916673DD4ED4DA850999C1372DF7F</vt:lpwstr>
  </property>
  <property fmtid="{D5CDD505-2E9C-101B-9397-08002B2CF9AE}" pid="3" name="_dlc_DocIdItemGuid">
    <vt:lpwstr>0f9b6fd2-2a33-40dd-8e8b-5f6e4eb7b826</vt:lpwstr>
  </property>
</Properties>
</file>